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4" r:id="rId1"/>
  </p:sldMasterIdLst>
  <p:notesMasterIdLst>
    <p:notesMasterId r:id="rId30"/>
  </p:notesMasterIdLst>
  <p:sldIdLst>
    <p:sldId id="256" r:id="rId2"/>
    <p:sldId id="267" r:id="rId3"/>
    <p:sldId id="272" r:id="rId4"/>
    <p:sldId id="257" r:id="rId5"/>
    <p:sldId id="273" r:id="rId6"/>
    <p:sldId id="274" r:id="rId7"/>
    <p:sldId id="258" r:id="rId8"/>
    <p:sldId id="260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75" r:id="rId19"/>
    <p:sldId id="268" r:id="rId20"/>
    <p:sldId id="262" r:id="rId21"/>
    <p:sldId id="278" r:id="rId22"/>
    <p:sldId id="279" r:id="rId23"/>
    <p:sldId id="276" r:id="rId24"/>
    <p:sldId id="265" r:id="rId25"/>
    <p:sldId id="270" r:id="rId26"/>
    <p:sldId id="280" r:id="rId27"/>
    <p:sldId id="281" r:id="rId28"/>
    <p:sldId id="277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99" autoAdjust="0"/>
    <p:restoredTop sz="94654" autoAdjust="0"/>
  </p:normalViewPr>
  <p:slideViewPr>
    <p:cSldViewPr>
      <p:cViewPr varScale="1">
        <p:scale>
          <a:sx n="65" d="100"/>
          <a:sy n="65" d="100"/>
        </p:scale>
        <p:origin x="-144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3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8.xlsx"/><Relationship Id="rId1" Type="http://schemas.openxmlformats.org/officeDocument/2006/relationships/image" Target="../media/image1.jpeg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i="1"/>
            </a:pPr>
            <a:r>
              <a:rPr lang="ru-RU" dirty="0" smtClean="0"/>
              <a:t>816,1</a:t>
            </a:r>
            <a:endParaRPr lang="ru-RU" dirty="0" smtClean="0"/>
          </a:p>
          <a:p>
            <a:pPr>
              <a:defRPr i="1"/>
            </a:pPr>
            <a:r>
              <a:rPr lang="ru-RU" dirty="0" smtClean="0"/>
              <a:t>тыс.рублей</a:t>
            </a:r>
            <a:endParaRPr lang="ru-RU" dirty="0"/>
          </a:p>
        </c:rich>
      </c:tx>
      <c:layout>
        <c:manualLayout>
          <c:xMode val="edge"/>
          <c:yMode val="edge"/>
          <c:x val="2.3927408379508068E-2"/>
          <c:y val="9.8578172740810301E-3"/>
        </c:manualLayout>
      </c:layout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816,1 тыс.рублей</c:v>
                </c:pt>
              </c:strCache>
            </c:strRef>
          </c:tx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142,7</a:t>
                    </a:r>
                    <a:endParaRPr lang="en-US" dirty="0"/>
                  </a:p>
                </c:rich>
              </c:tx>
              <c:showVal val="1"/>
              <c:showCatName val="1"/>
              <c:showSerName val="1"/>
            </c:dLbl>
            <c:dLbl>
              <c:idx val="1"/>
              <c:layout>
                <c:manualLayout>
                  <c:x val="-8.8899095946340392E-2"/>
                  <c:y val="-0.1048315558014160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64,0</a:t>
                    </a:r>
                    <a:endParaRPr lang="en-US" dirty="0"/>
                  </a:p>
                </c:rich>
              </c:tx>
              <c:showVal val="1"/>
              <c:showCatName val="1"/>
              <c:showSerName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493,8</a:t>
                    </a:r>
                    <a:endParaRPr lang="en-US" dirty="0"/>
                  </a:p>
                </c:rich>
              </c:tx>
              <c:showVal val="1"/>
              <c:showCatName val="1"/>
              <c:showSerName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0,2</a:t>
                    </a:r>
                    <a:endParaRPr lang="en-US" dirty="0"/>
                  </a:p>
                </c:rich>
              </c:tx>
              <c:showVal val="1"/>
              <c:showCatName val="1"/>
              <c:showSerName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113,5</a:t>
                    </a:r>
                    <a:endParaRPr lang="en-US" dirty="0"/>
                  </a:p>
                </c:rich>
              </c:tx>
              <c:showVal val="1"/>
              <c:showCatName val="1"/>
              <c:showSerName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1,9</a:t>
                    </a:r>
                  </a:p>
                  <a:p>
                    <a:endParaRPr lang="ru-RU" dirty="0" smtClean="0"/>
                  </a:p>
                  <a:p>
                    <a:endParaRPr lang="en-US" dirty="0"/>
                  </a:p>
                </c:rich>
              </c:tx>
              <c:showVal val="1"/>
              <c:showCatName val="1"/>
              <c:showSerName val="1"/>
            </c:dLbl>
            <c:dLbl>
              <c:idx val="6"/>
              <c:tx>
                <c:rich>
                  <a:bodyPr/>
                  <a:lstStyle/>
                  <a:p>
                    <a:r>
                      <a:rPr lang="ru-RU" dirty="0" smtClean="0"/>
                      <a:t>25,7</a:t>
                    </a:r>
                    <a:endParaRPr lang="en-US" dirty="0"/>
                  </a:p>
                </c:rich>
              </c:tx>
              <c:showVal val="1"/>
              <c:showCatName val="1"/>
              <c:showSerName val="1"/>
            </c:dLbl>
            <c:dLbl>
              <c:idx val="7"/>
              <c:showCatName val="1"/>
              <c:showSerName val="1"/>
            </c:dLbl>
            <c:dLbl>
              <c:idx val="8"/>
              <c:tx>
                <c:rich>
                  <a:bodyPr/>
                  <a:lstStyle/>
                  <a:p>
                    <a:r>
                      <a:rPr lang="ru-RU" smtClean="0"/>
                      <a:t>34,0</a:t>
                    </a:r>
                    <a:endParaRPr lang="en-US"/>
                  </a:p>
                </c:rich>
              </c:tx>
              <c:showVal val="1"/>
              <c:showCatName val="1"/>
              <c:showSerName val="1"/>
            </c:dLbl>
            <c:showVal val="1"/>
            <c:showCatName val="1"/>
            <c:showSerName val="1"/>
            <c:showLeaderLines val="1"/>
          </c:dLbls>
          <c:cat>
            <c:strRef>
              <c:f>Лист1!$A$2:$A$8</c:f>
              <c:strCache>
                <c:ptCount val="6"/>
                <c:pt idx="0">
                  <c:v>налог на доходы физических лиц</c:v>
                </c:pt>
                <c:pt idx="1">
                  <c:v>имущество</c:v>
                </c:pt>
                <c:pt idx="2">
                  <c:v>земельный налог</c:v>
                </c:pt>
                <c:pt idx="3">
                  <c:v>государственная пошлина</c:v>
                </c:pt>
                <c:pt idx="4">
                  <c:v>доходы от аренды имущества</c:v>
                </c:pt>
                <c:pt idx="5">
                  <c:v>штрафы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6"/>
                <c:pt idx="0">
                  <c:v>142.69999999999999</c:v>
                </c:pt>
                <c:pt idx="1">
                  <c:v>64</c:v>
                </c:pt>
                <c:pt idx="2">
                  <c:v>493.8</c:v>
                </c:pt>
                <c:pt idx="3">
                  <c:v>0.2</c:v>
                </c:pt>
                <c:pt idx="4">
                  <c:v>113.5</c:v>
                </c:pt>
                <c:pt idx="5">
                  <c:v>1.9</c:v>
                </c:pt>
              </c:numCache>
            </c:numRef>
          </c:val>
        </c:ser>
      </c:pie3DChart>
    </c:plotArea>
    <c:legend>
      <c:legendPos val="r"/>
      <c:legendEntry>
        <c:idx val="7"/>
        <c:delete val="1"/>
      </c:legendEntry>
      <c:layout>
        <c:manualLayout>
          <c:xMode val="edge"/>
          <c:yMode val="edge"/>
          <c:x val="0.70103783902012262"/>
          <c:y val="2.2560875263457392E-2"/>
          <c:w val="0.28970290172061947"/>
          <c:h val="0.95831553818669934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7.20754636394976E-2"/>
          <c:y val="0.10877683053056519"/>
          <c:w val="0.60064969019515824"/>
          <c:h val="0.6209628446661607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Дотация</c:v>
                </c:pt>
              </c:strCache>
            </c:strRef>
          </c:tx>
          <c:cat>
            <c:strRef>
              <c:f>Лист1!$A$2:$A$10</c:f>
              <c:strCache>
                <c:ptCount val="9"/>
                <c:pt idx="0">
                  <c:v>2016 факт</c:v>
                </c:pt>
                <c:pt idx="1">
                  <c:v>2017 факт</c:v>
                </c:pt>
                <c:pt idx="2">
                  <c:v>2018 факт</c:v>
                </c:pt>
                <c:pt idx="3">
                  <c:v>2019 факт</c:v>
                </c:pt>
                <c:pt idx="4">
                  <c:v>2020 факт</c:v>
                </c:pt>
                <c:pt idx="5">
                  <c:v>2021 факт</c:v>
                </c:pt>
                <c:pt idx="6">
                  <c:v>2022 план</c:v>
                </c:pt>
                <c:pt idx="7">
                  <c:v>2023 план</c:v>
                </c:pt>
                <c:pt idx="8">
                  <c:v>2024 план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3896.5</c:v>
                </c:pt>
                <c:pt idx="1">
                  <c:v>2973.6</c:v>
                </c:pt>
                <c:pt idx="2">
                  <c:v>3861.5</c:v>
                </c:pt>
                <c:pt idx="3">
                  <c:v>3945.1</c:v>
                </c:pt>
                <c:pt idx="4">
                  <c:v>4294.8999999999996</c:v>
                </c:pt>
                <c:pt idx="5">
                  <c:v>2204.3000000000002</c:v>
                </c:pt>
                <c:pt idx="6" formatCode="0.0">
                  <c:v>4646</c:v>
                </c:pt>
                <c:pt idx="7">
                  <c:v>3716.8</c:v>
                </c:pt>
                <c:pt idx="8">
                  <c:v>3345.1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Субвенция</c:v>
                </c:pt>
              </c:strCache>
            </c:strRef>
          </c:tx>
          <c:cat>
            <c:strRef>
              <c:f>Лист1!$A$2:$A$10</c:f>
              <c:strCache>
                <c:ptCount val="9"/>
                <c:pt idx="0">
                  <c:v>2016 факт</c:v>
                </c:pt>
                <c:pt idx="1">
                  <c:v>2017 факт</c:v>
                </c:pt>
                <c:pt idx="2">
                  <c:v>2018 факт</c:v>
                </c:pt>
                <c:pt idx="3">
                  <c:v>2019 факт</c:v>
                </c:pt>
                <c:pt idx="4">
                  <c:v>2020 факт</c:v>
                </c:pt>
                <c:pt idx="5">
                  <c:v>2021 факт</c:v>
                </c:pt>
                <c:pt idx="6">
                  <c:v>2022 план</c:v>
                </c:pt>
                <c:pt idx="7">
                  <c:v>2023 план</c:v>
                </c:pt>
                <c:pt idx="8">
                  <c:v>2024 план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70.099999999999994</c:v>
                </c:pt>
                <c:pt idx="1">
                  <c:v>69.5</c:v>
                </c:pt>
                <c:pt idx="2">
                  <c:v>76</c:v>
                </c:pt>
                <c:pt idx="3">
                  <c:v>76.7</c:v>
                </c:pt>
                <c:pt idx="4">
                  <c:v>83.4</c:v>
                </c:pt>
                <c:pt idx="5" formatCode="0.0">
                  <c:v>96.1</c:v>
                </c:pt>
                <c:pt idx="6">
                  <c:v>105.3</c:v>
                </c:pt>
                <c:pt idx="7">
                  <c:v>109.3</c:v>
                </c:pt>
                <c:pt idx="8">
                  <c:v>0.2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cat>
            <c:strRef>
              <c:f>Лист1!$A$2:$A$10</c:f>
              <c:strCache>
                <c:ptCount val="9"/>
                <c:pt idx="0">
                  <c:v>2016 факт</c:v>
                </c:pt>
                <c:pt idx="1">
                  <c:v>2017 факт</c:v>
                </c:pt>
                <c:pt idx="2">
                  <c:v>2018 факт</c:v>
                </c:pt>
                <c:pt idx="3">
                  <c:v>2019 факт</c:v>
                </c:pt>
                <c:pt idx="4">
                  <c:v>2020 факт</c:v>
                </c:pt>
                <c:pt idx="5">
                  <c:v>2021 факт</c:v>
                </c:pt>
                <c:pt idx="6">
                  <c:v>2022 план</c:v>
                </c:pt>
                <c:pt idx="7">
                  <c:v>2023 план</c:v>
                </c:pt>
                <c:pt idx="8">
                  <c:v>2024 план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>
                  <c:v>851.3</c:v>
                </c:pt>
                <c:pt idx="1">
                  <c:v>153.6</c:v>
                </c:pt>
                <c:pt idx="2">
                  <c:v>473.3</c:v>
                </c:pt>
                <c:pt idx="3">
                  <c:v>321.39999999999998</c:v>
                </c:pt>
                <c:pt idx="4">
                  <c:v>56.2</c:v>
                </c:pt>
                <c:pt idx="5" formatCode="0.0">
                  <c:v>36</c:v>
                </c:pt>
                <c:pt idx="6">
                  <c:v>72.3</c:v>
                </c:pt>
                <c:pt idx="7">
                  <c:v>72.3</c:v>
                </c:pt>
                <c:pt idx="8">
                  <c:v>72.3</c:v>
                </c:pt>
              </c:numCache>
            </c:numRef>
          </c:val>
        </c:ser>
        <c:marker val="1"/>
        <c:axId val="116409472"/>
        <c:axId val="116411008"/>
      </c:lineChart>
      <c:catAx>
        <c:axId val="116409472"/>
        <c:scaling>
          <c:orientation val="minMax"/>
        </c:scaling>
        <c:axPos val="b"/>
        <c:tickLblPos val="nextTo"/>
        <c:crossAx val="116411008"/>
        <c:crosses val="autoZero"/>
        <c:auto val="1"/>
        <c:lblAlgn val="ctr"/>
        <c:lblOffset val="100"/>
      </c:catAx>
      <c:valAx>
        <c:axId val="116411008"/>
        <c:scaling>
          <c:orientation val="minMax"/>
        </c:scaling>
        <c:axPos val="l"/>
        <c:majorGridlines/>
        <c:numFmt formatCode="General" sourceLinked="1"/>
        <c:tickLblPos val="nextTo"/>
        <c:crossAx val="1164094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9586835353446"/>
          <c:y val="9.7518396802391327E-2"/>
          <c:w val="0.31025965032170283"/>
          <c:h val="0.46992281634208916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1608519145387206"/>
          <c:y val="5.4661016949152583E-2"/>
          <c:w val="0.55407977040253165"/>
          <c:h val="0.81974086925574985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средства местного бюджета</c:v>
                </c:pt>
              </c:strCache>
            </c:strRef>
          </c:tx>
          <c:spPr>
            <a:solidFill>
              <a:srgbClr val="0070C0"/>
            </a:solidFill>
          </c:spPr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400" b="1" dirty="0" smtClean="0"/>
                      <a:t>4529,9</a:t>
                    </a:r>
                    <a:endParaRPr lang="en-US" sz="1400" b="1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numRef>
              <c:f>Лист1!$A$2:$A$11</c:f>
              <c:numCache>
                <c:formatCode>General</c:formatCode>
                <c:ptCount val="10"/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Лист1!$B$2:$B$11</c:f>
              <c:numCache>
                <c:formatCode>General</c:formatCode>
                <c:ptCount val="10"/>
                <c:pt idx="1">
                  <c:v>4529.8999999999996</c:v>
                </c:pt>
                <c:pt idx="2">
                  <c:v>3636.2</c:v>
                </c:pt>
                <c:pt idx="3" formatCode="0.0">
                  <c:v>3708.9</c:v>
                </c:pt>
                <c:pt idx="4" formatCode="0.0">
                  <c:v>4768.8999999999996</c:v>
                </c:pt>
                <c:pt idx="5">
                  <c:v>4990.5</c:v>
                </c:pt>
                <c:pt idx="6">
                  <c:v>5424.1</c:v>
                </c:pt>
                <c:pt idx="7" formatCode="0.0">
                  <c:v>5534.4</c:v>
                </c:pt>
                <c:pt idx="8" formatCode="0.0">
                  <c:v>4606.1000000000004</c:v>
                </c:pt>
                <c:pt idx="9">
                  <c:v>4237.3999999999996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средства областного бюджета</c:v>
                </c:pt>
              </c:strCache>
            </c:strRef>
          </c:tx>
          <c:spPr>
            <a:solidFill>
              <a:srgbClr val="92D050"/>
            </a:solidFill>
          </c:spPr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400" b="1" dirty="0" smtClean="0"/>
                      <a:t>711,5</a:t>
                    </a:r>
                    <a:endParaRPr lang="en-US" sz="1400" b="1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numRef>
              <c:f>Лист1!$A$2:$A$11</c:f>
              <c:numCache>
                <c:formatCode>General</c:formatCode>
                <c:ptCount val="10"/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Лист1!$C$2:$C$11</c:f>
              <c:numCache>
                <c:formatCode>General</c:formatCode>
                <c:ptCount val="10"/>
                <c:pt idx="1">
                  <c:v>641.4</c:v>
                </c:pt>
                <c:pt idx="2">
                  <c:v>670.7</c:v>
                </c:pt>
                <c:pt idx="3">
                  <c:v>510</c:v>
                </c:pt>
                <c:pt idx="4">
                  <c:v>269.89999999999998</c:v>
                </c:pt>
                <c:pt idx="5">
                  <c:v>0.2</c:v>
                </c:pt>
                <c:pt idx="6">
                  <c:v>0.2</c:v>
                </c:pt>
                <c:pt idx="7">
                  <c:v>0.2</c:v>
                </c:pt>
                <c:pt idx="8">
                  <c:v>0.2</c:v>
                </c:pt>
                <c:pt idx="9">
                  <c:v>0.2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средства федерального бюджета</c:v>
                </c:pt>
              </c:strCache>
            </c:strRef>
          </c:tx>
          <c:cat>
            <c:numRef>
              <c:f>Лист1!$A$2:$A$11</c:f>
              <c:numCache>
                <c:formatCode>General</c:formatCode>
                <c:ptCount val="10"/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Лист1!$D$2:$D$11</c:f>
              <c:numCache>
                <c:formatCode>General</c:formatCode>
                <c:ptCount val="10"/>
                <c:pt idx="1">
                  <c:v>70.099999999999994</c:v>
                </c:pt>
                <c:pt idx="2">
                  <c:v>69.5</c:v>
                </c:pt>
                <c:pt idx="3">
                  <c:v>77.3</c:v>
                </c:pt>
                <c:pt idx="4">
                  <c:v>76.7</c:v>
                </c:pt>
                <c:pt idx="5">
                  <c:v>83.4</c:v>
                </c:pt>
                <c:pt idx="6">
                  <c:v>96.1</c:v>
                </c:pt>
                <c:pt idx="7">
                  <c:v>105.1</c:v>
                </c:pt>
                <c:pt idx="8">
                  <c:v>109</c:v>
                </c:pt>
                <c:pt idx="9">
                  <c:v>0</c:v>
                </c:pt>
              </c:numCache>
            </c:numRef>
          </c:val>
        </c:ser>
        <c:axId val="116524928"/>
        <c:axId val="116526464"/>
      </c:barChart>
      <c:catAx>
        <c:axId val="116524928"/>
        <c:scaling>
          <c:orientation val="minMax"/>
        </c:scaling>
        <c:axPos val="b"/>
        <c:numFmt formatCode="General" sourceLinked="1"/>
        <c:tickLblPos val="nextTo"/>
        <c:crossAx val="116526464"/>
        <c:crosses val="autoZero"/>
        <c:auto val="1"/>
        <c:lblAlgn val="ctr"/>
        <c:lblOffset val="100"/>
      </c:catAx>
      <c:valAx>
        <c:axId val="116526464"/>
        <c:scaling>
          <c:orientation val="minMax"/>
        </c:scaling>
        <c:axPos val="l"/>
        <c:majorGridlines/>
        <c:numFmt formatCode="General" sourceLinked="1"/>
        <c:tickLblPos val="none"/>
        <c:crossAx val="116524928"/>
        <c:crosses val="autoZero"/>
        <c:crossBetween val="between"/>
      </c:valAx>
      <c:spPr>
        <a:solidFill>
          <a:schemeClr val="accent3">
            <a:lumMod val="40000"/>
            <a:lumOff val="60000"/>
          </a:schemeClr>
        </a:solidFill>
      </c:spPr>
    </c:plotArea>
    <c:legend>
      <c:legendPos val="r"/>
      <c:layout/>
      <c:txPr>
        <a:bodyPr/>
        <a:lstStyle/>
        <a:p>
          <a:pPr rtl="0">
            <a:defRPr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5639,7</a:t>
            </a:r>
            <a:endParaRPr lang="ru-RU" dirty="0" smtClean="0"/>
          </a:p>
          <a:p>
            <a:pPr>
              <a:defRPr/>
            </a:pPr>
            <a:r>
              <a:rPr lang="ru-RU" dirty="0" smtClean="0"/>
              <a:t>тыс.рублей</a:t>
            </a:r>
            <a:endParaRPr lang="ru-RU" dirty="0"/>
          </a:p>
        </c:rich>
      </c:tx>
      <c:layout>
        <c:manualLayout>
          <c:xMode val="edge"/>
          <c:yMode val="edge"/>
          <c:x val="0.12519450200303886"/>
          <c:y val="3.5550210269469328E-2"/>
        </c:manualLayout>
      </c:layout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3053,8 тыс.рублей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Лист1!$A$2:$A$10</c:f>
              <c:strCache>
                <c:ptCount val="9"/>
                <c:pt idx="0">
                  <c:v>общегосударственные расходы</c:v>
                </c:pt>
                <c:pt idx="1">
                  <c:v>национальная оборона</c:v>
                </c:pt>
                <c:pt idx="2">
                  <c:v>национальная безопасность</c:v>
                </c:pt>
                <c:pt idx="3">
                  <c:v>национальная экономика</c:v>
                </c:pt>
                <c:pt idx="4">
                  <c:v>ЖКХ</c:v>
                </c:pt>
                <c:pt idx="5">
                  <c:v>образование</c:v>
                </c:pt>
                <c:pt idx="6">
                  <c:v>культура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 formatCode="General">
                  <c:v>4079</c:v>
                </c:pt>
                <c:pt idx="1">
                  <c:v>105.1</c:v>
                </c:pt>
                <c:pt idx="2" formatCode="General">
                  <c:v>39.5</c:v>
                </c:pt>
                <c:pt idx="3" formatCode="General">
                  <c:v>82.3</c:v>
                </c:pt>
                <c:pt idx="4" formatCode="General">
                  <c:v>309</c:v>
                </c:pt>
                <c:pt idx="5">
                  <c:v>5</c:v>
                </c:pt>
                <c:pt idx="6" formatCode="General">
                  <c:v>869.8</c:v>
                </c:pt>
                <c:pt idx="7">
                  <c:v>150</c:v>
                </c:pt>
                <c:pt idx="8" formatCode="General">
                  <c:v>0</c:v>
                </c:pt>
              </c:numCache>
            </c:numRef>
          </c:val>
          <c:bubble3D val="1"/>
        </c:ser>
      </c:pie3DChart>
    </c:plotArea>
    <c:legend>
      <c:legendPos val="r"/>
      <c:layout>
        <c:manualLayout>
          <c:xMode val="edge"/>
          <c:yMode val="edge"/>
          <c:x val="0.65697361514021346"/>
          <c:y val="2.1609825202542472E-2"/>
          <c:w val="0.33250006907031426"/>
          <c:h val="0.97292184809346294"/>
        </c:manualLayout>
      </c:layout>
    </c:legend>
    <c:plotVisOnly val="1"/>
  </c:chart>
  <c:spPr>
    <a:solidFill>
      <a:srgbClr val="92D050"/>
    </a:solidFill>
  </c:spPr>
  <c:txPr>
    <a:bodyPr/>
    <a:lstStyle/>
    <a:p>
      <a:pPr>
        <a:defRPr sz="1800"/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6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4715,4</a:t>
            </a:r>
            <a:endParaRPr lang="ru-RU" dirty="0" smtClean="0"/>
          </a:p>
          <a:p>
            <a:pPr>
              <a:defRPr/>
            </a:pPr>
            <a:r>
              <a:rPr lang="ru-RU" dirty="0" smtClean="0"/>
              <a:t>тыс.рублей</a:t>
            </a:r>
            <a:endParaRPr lang="ru-RU" dirty="0"/>
          </a:p>
        </c:rich>
      </c:tx>
      <c:layout>
        <c:manualLayout>
          <c:xMode val="edge"/>
          <c:yMode val="edge"/>
          <c:x val="5.6773449371460102E-2"/>
          <c:y val="2.2448344605064445E-2"/>
        </c:manualLayout>
      </c:layout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Лист1!$A$2:$A$10</c:f>
              <c:strCache>
                <c:ptCount val="9"/>
                <c:pt idx="0">
                  <c:v>общегосударственные расходы</c:v>
                </c:pt>
                <c:pt idx="1">
                  <c:v>национальная оборона</c:v>
                </c:pt>
                <c:pt idx="2">
                  <c:v>национальная безопасность</c:v>
                </c:pt>
                <c:pt idx="3">
                  <c:v>национальная экономика</c:v>
                </c:pt>
                <c:pt idx="4">
                  <c:v>ЖКХ</c:v>
                </c:pt>
                <c:pt idx="5">
                  <c:v>образование</c:v>
                </c:pt>
                <c:pt idx="6">
                  <c:v>культура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 formatCode="0.00">
                  <c:v>3795.7</c:v>
                </c:pt>
                <c:pt idx="1">
                  <c:v>109.1</c:v>
                </c:pt>
                <c:pt idx="2" formatCode="General">
                  <c:v>0</c:v>
                </c:pt>
                <c:pt idx="3" formatCode="General">
                  <c:v>72.3</c:v>
                </c:pt>
                <c:pt idx="4" formatCode="General">
                  <c:v>0</c:v>
                </c:pt>
                <c:pt idx="5" formatCode="General">
                  <c:v>0</c:v>
                </c:pt>
                <c:pt idx="6" formatCode="General">
                  <c:v>738.3</c:v>
                </c:pt>
                <c:pt idx="7" formatCode="General">
                  <c:v>0</c:v>
                </c:pt>
                <c:pt idx="8" formatCode="General">
                  <c:v>0</c:v>
                </c:pt>
              </c:numCache>
            </c:numRef>
          </c:val>
          <c:bubble3D val="1"/>
        </c:ser>
        <c:ser>
          <c:idx val="1"/>
          <c:order val="1"/>
          <c:explosion val="25"/>
          <c:cat>
            <c:strRef>
              <c:f>Лист1!$A$2:$A$10</c:f>
              <c:strCache>
                <c:ptCount val="9"/>
                <c:pt idx="0">
                  <c:v>общегосударственные расходы</c:v>
                </c:pt>
                <c:pt idx="1">
                  <c:v>национальная оборона</c:v>
                </c:pt>
                <c:pt idx="2">
                  <c:v>национальная безопасность</c:v>
                </c:pt>
                <c:pt idx="3">
                  <c:v>национальная экономика</c:v>
                </c:pt>
                <c:pt idx="4">
                  <c:v>ЖКХ</c:v>
                </c:pt>
                <c:pt idx="5">
                  <c:v>образование</c:v>
                </c:pt>
                <c:pt idx="6">
                  <c:v>культура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5">
                  <c:v>0</c:v>
                </c:pt>
              </c:numCache>
            </c:numRef>
          </c:val>
          <c:bubble3D val="1"/>
        </c:ser>
      </c:pie3DChart>
    </c:plotArea>
    <c:legend>
      <c:legendPos val="r"/>
      <c:layout>
        <c:manualLayout>
          <c:xMode val="edge"/>
          <c:yMode val="edge"/>
          <c:x val="0.65697361514021346"/>
          <c:y val="2.1609825202542451E-2"/>
          <c:w val="0.33250006907031426"/>
          <c:h val="0.92837550483448561"/>
        </c:manualLayout>
      </c:layout>
    </c:legend>
    <c:plotVisOnly val="1"/>
  </c:chart>
  <c:spPr>
    <a:solidFill>
      <a:schemeClr val="accent1">
        <a:lumMod val="40000"/>
        <a:lumOff val="60000"/>
      </a:schemeClr>
    </a:solidFill>
  </c:spPr>
  <c:txPr>
    <a:bodyPr/>
    <a:lstStyle/>
    <a:p>
      <a:pPr>
        <a:defRPr sz="1800"/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4237,6</a:t>
            </a:r>
            <a:endParaRPr lang="ru-RU" dirty="0" smtClean="0"/>
          </a:p>
          <a:p>
            <a:pPr>
              <a:defRPr/>
            </a:pPr>
            <a:r>
              <a:rPr lang="ru-RU" dirty="0" smtClean="0"/>
              <a:t>тыс.рублей</a:t>
            </a:r>
            <a:endParaRPr lang="ru-RU" dirty="0"/>
          </a:p>
        </c:rich>
      </c:tx>
      <c:layout>
        <c:manualLayout>
          <c:xMode val="edge"/>
          <c:yMode val="edge"/>
          <c:x val="7.4514067750876933E-2"/>
          <c:y val="2.7075715111882226E-2"/>
        </c:manualLayout>
      </c:layout>
      <c:spPr>
        <a:solidFill>
          <a:schemeClr val="accent2">
            <a:lumMod val="60000"/>
            <a:lumOff val="40000"/>
          </a:schemeClr>
        </a:solidFill>
      </c:spPr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Лист1!$A$2:$A$10</c:f>
              <c:strCache>
                <c:ptCount val="9"/>
                <c:pt idx="0">
                  <c:v>общегосударственные расходы</c:v>
                </c:pt>
                <c:pt idx="1">
                  <c:v>национальная оборона</c:v>
                </c:pt>
                <c:pt idx="2">
                  <c:v>национальная безопасность</c:v>
                </c:pt>
                <c:pt idx="3">
                  <c:v>национальная экономика</c:v>
                </c:pt>
                <c:pt idx="4">
                  <c:v>ЖКХ</c:v>
                </c:pt>
                <c:pt idx="5">
                  <c:v>образование</c:v>
                </c:pt>
                <c:pt idx="6">
                  <c:v>культура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3437.1</c:v>
                </c:pt>
                <c:pt idx="1">
                  <c:v>0</c:v>
                </c:pt>
                <c:pt idx="2">
                  <c:v>0</c:v>
                </c:pt>
                <c:pt idx="3">
                  <c:v>72.3</c:v>
                </c:pt>
                <c:pt idx="4">
                  <c:v>0</c:v>
                </c:pt>
                <c:pt idx="5">
                  <c:v>0</c:v>
                </c:pt>
                <c:pt idx="6">
                  <c:v>728.2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bubble3D val="1"/>
        </c:ser>
        <c:ser>
          <c:idx val="1"/>
          <c:order val="1"/>
          <c:explosion val="25"/>
          <c:cat>
            <c:strRef>
              <c:f>Лист1!$A$2:$A$10</c:f>
              <c:strCache>
                <c:ptCount val="9"/>
                <c:pt idx="0">
                  <c:v>общегосударственные расходы</c:v>
                </c:pt>
                <c:pt idx="1">
                  <c:v>национальная оборона</c:v>
                </c:pt>
                <c:pt idx="2">
                  <c:v>национальная безопасность</c:v>
                </c:pt>
                <c:pt idx="3">
                  <c:v>национальная экономика</c:v>
                </c:pt>
                <c:pt idx="4">
                  <c:v>ЖКХ</c:v>
                </c:pt>
                <c:pt idx="5">
                  <c:v>образование</c:v>
                </c:pt>
                <c:pt idx="6">
                  <c:v>культура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5">
                  <c:v>0</c:v>
                </c:pt>
              </c:numCache>
            </c:numRef>
          </c:val>
          <c:bubble3D val="1"/>
        </c:ser>
      </c:pie3DChart>
    </c:plotArea>
    <c:legend>
      <c:legendPos val="r"/>
      <c:layout>
        <c:manualLayout>
          <c:xMode val="edge"/>
          <c:yMode val="edge"/>
          <c:x val="0.65697361514021346"/>
          <c:y val="5.8875864052565794E-3"/>
          <c:w val="0.33250006907031426"/>
          <c:h val="0.97292184809346294"/>
        </c:manualLayout>
      </c:layout>
    </c:legend>
    <c:plotVisOnly val="1"/>
  </c:chart>
  <c:spPr>
    <a:solidFill>
      <a:schemeClr val="accent4">
        <a:lumMod val="60000"/>
        <a:lumOff val="40000"/>
      </a:schemeClr>
    </a:solidFill>
  </c:spPr>
  <c:txPr>
    <a:bodyPr/>
    <a:lstStyle/>
    <a:p>
      <a:pPr>
        <a:defRPr sz="1800"/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3946525375916818"/>
          <c:y val="5.1836158192090385E-2"/>
          <c:w val="0.54781036132165639"/>
          <c:h val="0.81974086925574985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бюджета.формируемые в рамках муниципальных программ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</c:spPr>
          <c:dLbls>
            <c:spPr>
              <a:solidFill>
                <a:schemeClr val="bg2">
                  <a:lumMod val="90000"/>
                </a:schemeClr>
              </a:solidFill>
              <a:ln>
                <a:solidFill>
                  <a:schemeClr val="bg2"/>
                </a:solidFill>
              </a:ln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numRef>
              <c:f>Лист1!$A$2:$A$10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Лист1!$B$2:$B$10</c:f>
              <c:numCache>
                <c:formatCode>General</c:formatCode>
                <c:ptCount val="9"/>
                <c:pt idx="0" formatCode="0.0">
                  <c:v>2134</c:v>
                </c:pt>
                <c:pt idx="1">
                  <c:v>1493.2</c:v>
                </c:pt>
                <c:pt idx="2" formatCode="0.0">
                  <c:v>1267.3</c:v>
                </c:pt>
                <c:pt idx="3">
                  <c:v>4962.1000000000004</c:v>
                </c:pt>
                <c:pt idx="4">
                  <c:v>4990.2</c:v>
                </c:pt>
                <c:pt idx="5" formatCode="0.0">
                  <c:v>2970.7</c:v>
                </c:pt>
                <c:pt idx="6">
                  <c:v>5534.1</c:v>
                </c:pt>
                <c:pt idx="7">
                  <c:v>4490.6000000000004</c:v>
                </c:pt>
                <c:pt idx="8">
                  <c:v>4025.2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непрограммные расходы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dLbls>
            <c:spPr>
              <a:solidFill>
                <a:schemeClr val="accent2">
                  <a:lumMod val="60000"/>
                  <a:lumOff val="40000"/>
                </a:schemeClr>
              </a:solidFill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numRef>
              <c:f>Лист1!$A$2:$A$10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3107.4</c:v>
                </c:pt>
                <c:pt idx="1">
                  <c:v>2883.2</c:v>
                </c:pt>
                <c:pt idx="2">
                  <c:v>3028.9</c:v>
                </c:pt>
                <c:pt idx="3">
                  <c:v>76.7</c:v>
                </c:pt>
                <c:pt idx="4">
                  <c:v>83.7</c:v>
                </c:pt>
                <c:pt idx="5">
                  <c:v>83.1</c:v>
                </c:pt>
                <c:pt idx="6">
                  <c:v>105.6</c:v>
                </c:pt>
                <c:pt idx="7">
                  <c:v>224.8</c:v>
                </c:pt>
                <c:pt idx="8">
                  <c:v>212.4</c:v>
                </c:pt>
              </c:numCache>
            </c:numRef>
          </c:val>
        </c:ser>
        <c:axId val="132967808"/>
        <c:axId val="117834880"/>
      </c:barChart>
      <c:catAx>
        <c:axId val="132967808"/>
        <c:scaling>
          <c:orientation val="minMax"/>
        </c:scaling>
        <c:axPos val="b"/>
        <c:numFmt formatCode="General" sourceLinked="1"/>
        <c:tickLblPos val="nextTo"/>
        <c:crossAx val="117834880"/>
        <c:crosses val="autoZero"/>
        <c:auto val="1"/>
        <c:lblAlgn val="ctr"/>
        <c:lblOffset val="100"/>
      </c:catAx>
      <c:valAx>
        <c:axId val="117834880"/>
        <c:scaling>
          <c:orientation val="minMax"/>
        </c:scaling>
        <c:axPos val="l"/>
        <c:majorGridlines/>
        <c:numFmt formatCode="0.0" sourceLinked="1"/>
        <c:tickLblPos val="nextTo"/>
        <c:crossAx val="13296780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4990,2</c:v>
                </c:pt>
              </c:strCache>
            </c:strRef>
          </c:tx>
          <c:dPt>
            <c:idx val="0"/>
            <c:spPr>
              <a:solidFill>
                <a:srgbClr val="00B050"/>
              </a:solidFill>
            </c:spPr>
          </c:dPt>
          <c:dPt>
            <c:idx val="2"/>
            <c:spPr>
              <a:solidFill>
                <a:srgbClr val="FF0000"/>
              </a:solidFill>
            </c:spPr>
          </c:dPt>
          <c:dPt>
            <c:idx val="3"/>
            <c:spPr>
              <a:solidFill>
                <a:srgbClr val="FFC000"/>
              </a:solidFill>
            </c:spPr>
          </c:dPt>
          <c:dPt>
            <c:idx val="5"/>
            <c:spPr>
              <a:solidFill>
                <a:srgbClr val="C00000"/>
              </a:solidFill>
            </c:spPr>
          </c:dPt>
          <c:dPt>
            <c:idx val="6"/>
            <c:spPr>
              <a:solidFill>
                <a:srgbClr val="00B0F0"/>
              </a:solidFill>
            </c:spPr>
          </c:dPt>
          <c:dPt>
            <c:idx val="10"/>
            <c:spPr>
              <a:solidFill>
                <a:srgbClr val="7030A0"/>
              </a:solidFill>
            </c:spPr>
          </c:dPt>
          <c:dLbls>
            <c:showVal val="1"/>
            <c:showLeaderLines val="1"/>
          </c:dLbls>
          <c:cat>
            <c:strRef>
              <c:f>Лист1!$A$2:$A$13</c:f>
              <c:strCache>
                <c:ptCount val="12"/>
                <c:pt idx="0">
                  <c:v>Обеспечение качественными жилищно-коммунальными услугами населения  Романовского сельского поселения Дубовского района</c:v>
                </c:pt>
                <c:pt idx="1">
                  <c:v>Обеспечение общественного порядка и противодействие преступности</c:v>
                </c:pt>
                <c:pt idx="2">
                  <c:v>Защита населения и территории от чрезвычайных ситуаций, обеспечение пожарной безопасности и безопасности людей на водных объектах</c:v>
                </c:pt>
                <c:pt idx="3">
                  <c:v>Развитие культуры и туризма</c:v>
                </c:pt>
                <c:pt idx="4">
                  <c:v>Охрана окружающей среды</c:v>
                </c:pt>
                <c:pt idx="5">
                  <c:v>Развитие транспортной системы</c:v>
                </c:pt>
                <c:pt idx="6">
                  <c:v>Энергоэффективность и развитие энергетики</c:v>
                </c:pt>
                <c:pt idx="7">
                  <c:v>Муниципальная политика</c:v>
                </c:pt>
                <c:pt idx="8">
                  <c:v>Управление муниципальными финансами и создание условий для эффективного управления муниципальными финансами</c:v>
                </c:pt>
                <c:pt idx="9">
                  <c:v>Оформление права собственности и использование имущества муниципального образования «Романовское сельское поселение»</c:v>
                </c:pt>
                <c:pt idx="10">
                  <c:v>Содействие занятости населения</c:v>
                </c:pt>
                <c:pt idx="11">
                  <c:v>Развитие физической культуры и спорта</c:v>
                </c:pt>
              </c:strCache>
            </c:strRef>
          </c:cat>
          <c:val>
            <c:numRef>
              <c:f>Лист1!$B$2:$B$13</c:f>
              <c:numCache>
                <c:formatCode>0.00</c:formatCode>
                <c:ptCount val="12"/>
                <c:pt idx="0">
                  <c:v>165</c:v>
                </c:pt>
                <c:pt idx="1">
                  <c:v>2</c:v>
                </c:pt>
                <c:pt idx="2">
                  <c:v>37.5</c:v>
                </c:pt>
                <c:pt idx="3">
                  <c:v>869.8</c:v>
                </c:pt>
                <c:pt idx="4">
                  <c:v>54</c:v>
                </c:pt>
                <c:pt idx="5">
                  <c:v>72.3</c:v>
                </c:pt>
                <c:pt idx="6">
                  <c:v>50</c:v>
                </c:pt>
                <c:pt idx="7">
                  <c:v>4198.5</c:v>
                </c:pt>
                <c:pt idx="8">
                  <c:v>0</c:v>
                </c:pt>
                <c:pt idx="9">
                  <c:v>25</c:v>
                </c:pt>
                <c:pt idx="10">
                  <c:v>60</c:v>
                </c:pt>
                <c:pt idx="11">
                  <c:v>0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6316746864975262"/>
          <c:y val="1.080101626990769E-2"/>
          <c:w val="0.33243511227763289"/>
          <c:h val="0.98919890448476544"/>
        </c:manualLayout>
      </c:layout>
      <c:txPr>
        <a:bodyPr/>
        <a:lstStyle/>
        <a:p>
          <a:pPr>
            <a:defRPr sz="1050"/>
          </a:pPr>
          <a:endParaRPr lang="ru-RU"/>
        </a:p>
      </c:txPr>
    </c:legend>
    <c:plotVisOnly val="1"/>
  </c:chart>
  <c:spPr>
    <a:solidFill>
      <a:schemeClr val="accent5">
        <a:lumMod val="60000"/>
        <a:lumOff val="40000"/>
      </a:schemeClr>
    </a:solidFill>
  </c:spPr>
  <c:txPr>
    <a:bodyPr/>
    <a:lstStyle/>
    <a:p>
      <a:pPr>
        <a:defRPr sz="1800"/>
      </a:pPr>
      <a:endParaRPr lang="ru-RU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3558022261106251"/>
          <c:y val="0.11722222222222245"/>
          <c:w val="0.65350308641975363"/>
          <c:h val="0.4167691810262848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spPr>
              <a:solidFill>
                <a:srgbClr val="00B050"/>
              </a:solidFill>
            </c:spPr>
          </c:dPt>
          <c:dPt>
            <c:idx val="2"/>
            <c:spPr>
              <a:solidFill>
                <a:srgbClr val="FF0000"/>
              </a:solidFill>
            </c:spPr>
          </c:dPt>
          <c:dPt>
            <c:idx val="3"/>
            <c:spPr>
              <a:solidFill>
                <a:srgbClr val="FFC000"/>
              </a:solidFill>
            </c:spPr>
          </c:dPt>
          <c:dPt>
            <c:idx val="5"/>
            <c:spPr>
              <a:solidFill>
                <a:srgbClr val="C00000"/>
              </a:solidFill>
            </c:spPr>
          </c:dPt>
          <c:dPt>
            <c:idx val="6"/>
            <c:spPr>
              <a:solidFill>
                <a:srgbClr val="00B0F0"/>
              </a:solidFill>
            </c:spPr>
          </c:dPt>
          <c:dPt>
            <c:idx val="10"/>
            <c:spPr>
              <a:solidFill>
                <a:srgbClr val="7030A0"/>
              </a:solidFill>
            </c:spPr>
          </c:dPt>
          <c:dLbls>
            <c:showVal val="1"/>
          </c:dLbls>
          <c:cat>
            <c:strRef>
              <c:f>Лист1!$A$2:$A$13</c:f>
              <c:strCache>
                <c:ptCount val="12"/>
                <c:pt idx="0">
                  <c:v>Обеспечение качественными жилищно-коммунальными услугами населения  Романовского сельского поселения Дубовского района</c:v>
                </c:pt>
                <c:pt idx="1">
                  <c:v>Обеспечение общественного порядка и противодействие преступности</c:v>
                </c:pt>
                <c:pt idx="2">
                  <c:v>Защита населения и территории от чрезвычайных ситуаций, обеспечение пожарной безопасности и безопасности людей на водных объектах</c:v>
                </c:pt>
                <c:pt idx="3">
                  <c:v>Развитие культуры и туризма</c:v>
                </c:pt>
                <c:pt idx="4">
                  <c:v>Развитие транспортной системы</c:v>
                </c:pt>
                <c:pt idx="5">
                  <c:v>Муниципальная политика</c:v>
                </c:pt>
                <c:pt idx="6">
                  <c:v>Управление муниципальными финансами и создание условий для эффективного управления муниципальными финансами</c:v>
                </c:pt>
                <c:pt idx="7">
                  <c:v>Оформление права собственности и использование имущества муниципального образования «Романовское сельское поселение»</c:v>
                </c:pt>
                <c:pt idx="8">
                  <c:v>Содействие занятости населения</c:v>
                </c:pt>
                <c:pt idx="9">
                  <c:v>Охрана окружающей среды</c:v>
                </c:pt>
                <c:pt idx="10">
                  <c:v>Развитие физической культуры и спорта</c:v>
                </c:pt>
                <c:pt idx="11">
                  <c:v>Энергоэффективность и развитие энергетики</c:v>
                </c:pt>
              </c:strCache>
            </c:strRef>
          </c:cat>
          <c:val>
            <c:numRef>
              <c:f>Лист1!$B$2:$B$13</c:f>
              <c:numCache>
                <c:formatCode>0.0</c:formatCode>
                <c:ptCount val="12"/>
                <c:pt idx="0" formatCode="General">
                  <c:v>0</c:v>
                </c:pt>
                <c:pt idx="1">
                  <c:v>0</c:v>
                </c:pt>
                <c:pt idx="2">
                  <c:v>0</c:v>
                </c:pt>
                <c:pt idx="3" formatCode="General">
                  <c:v>738.3</c:v>
                </c:pt>
                <c:pt idx="4" formatCode="General">
                  <c:v>72.3</c:v>
                </c:pt>
                <c:pt idx="5" formatCode="General">
                  <c:v>3680</c:v>
                </c:pt>
                <c:pt idx="6" formatCode="General">
                  <c:v>0</c:v>
                </c:pt>
                <c:pt idx="7" formatCode="General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axId val="133011328"/>
        <c:axId val="133012864"/>
      </c:barChart>
      <c:catAx>
        <c:axId val="133011328"/>
        <c:scaling>
          <c:orientation val="minMax"/>
        </c:scaling>
        <c:axPos val="b"/>
        <c:tickLblPos val="nextTo"/>
        <c:crossAx val="133012864"/>
        <c:crosses val="autoZero"/>
        <c:auto val="1"/>
        <c:lblAlgn val="ctr"/>
        <c:lblOffset val="100"/>
      </c:catAx>
      <c:valAx>
        <c:axId val="133012864"/>
        <c:scaling>
          <c:orientation val="minMax"/>
        </c:scaling>
        <c:axPos val="l"/>
        <c:majorGridlines/>
        <c:numFmt formatCode="General" sourceLinked="1"/>
        <c:tickLblPos val="nextTo"/>
        <c:crossAx val="13301132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050"/>
          </a:pPr>
          <a:endParaRPr lang="ru-RU"/>
        </a:p>
      </c:txPr>
    </c:legend>
    <c:plotVisOnly val="1"/>
  </c:chart>
  <c:spPr>
    <a:solidFill>
      <a:schemeClr val="bg2">
        <a:lumMod val="75000"/>
      </a:schemeClr>
    </a:solidFill>
  </c:spPr>
  <c:txPr>
    <a:bodyPr/>
    <a:lstStyle/>
    <a:p>
      <a:pPr>
        <a:defRPr sz="1800"/>
      </a:pPr>
      <a:endParaRPr lang="ru-RU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spPr>
              <a:solidFill>
                <a:srgbClr val="00B050"/>
              </a:solidFill>
            </c:spPr>
          </c:dPt>
          <c:dPt>
            <c:idx val="2"/>
            <c:spPr>
              <a:solidFill>
                <a:srgbClr val="FF0000"/>
              </a:solidFill>
            </c:spPr>
          </c:dPt>
          <c:dPt>
            <c:idx val="3"/>
            <c:spPr>
              <a:solidFill>
                <a:srgbClr val="FFC000"/>
              </a:solidFill>
            </c:spPr>
          </c:dPt>
          <c:dPt>
            <c:idx val="5"/>
            <c:spPr>
              <a:solidFill>
                <a:srgbClr val="C00000"/>
              </a:solidFill>
            </c:spPr>
          </c:dPt>
          <c:dPt>
            <c:idx val="6"/>
            <c:spPr>
              <a:solidFill>
                <a:srgbClr val="00B0F0"/>
              </a:solidFill>
            </c:spPr>
          </c:dPt>
          <c:dPt>
            <c:idx val="10"/>
            <c:spPr>
              <a:solidFill>
                <a:srgbClr val="7030A0"/>
              </a:solidFill>
            </c:spPr>
          </c:dPt>
          <c:dLbls>
            <c:showVal val="1"/>
          </c:dLbls>
          <c:cat>
            <c:strRef>
              <c:f>Лист1!$A$2:$A$13</c:f>
              <c:strCache>
                <c:ptCount val="12"/>
                <c:pt idx="0">
                  <c:v>Обеспечение качественными жилищно-коммунальными услугами населения  Романовского сельского поселения Дубовского района</c:v>
                </c:pt>
                <c:pt idx="1">
                  <c:v>Обеспечение общественного порядка и противодействие преступности</c:v>
                </c:pt>
                <c:pt idx="2">
                  <c:v>Защита населения и территории от чрезвычайных ситуаций, обеспечение пожарной безопасности и безопасности людей на водных объектах</c:v>
                </c:pt>
                <c:pt idx="3">
                  <c:v>Развитие культуры и туризма</c:v>
                </c:pt>
                <c:pt idx="4">
                  <c:v>Развитие транспортной системы</c:v>
                </c:pt>
                <c:pt idx="5">
                  <c:v>Муниципальная политика</c:v>
                </c:pt>
                <c:pt idx="6">
                  <c:v>Управление муниципальными финансами и создание условий для эффективного управления муниципальными финансами</c:v>
                </c:pt>
                <c:pt idx="7">
                  <c:v>Оформление права собственности и использование имущества муниципального образования «Романовское сельское поселение»</c:v>
                </c:pt>
                <c:pt idx="8">
                  <c:v>Содействие занятости населения</c:v>
                </c:pt>
                <c:pt idx="9">
                  <c:v>Охрана окружающей среды</c:v>
                </c:pt>
                <c:pt idx="10">
                  <c:v>Развитие физической культуры и спорта</c:v>
                </c:pt>
                <c:pt idx="11">
                  <c:v>Энергоэффективность и развитие энергетики</c:v>
                </c:pt>
              </c:strCache>
            </c:strRef>
          </c:cat>
          <c:val>
            <c:numRef>
              <c:f>Лист1!$B$2:$B$13</c:f>
              <c:numCache>
                <c:formatCode>0.0</c:formatCode>
                <c:ptCount val="12"/>
                <c:pt idx="0" formatCode="General">
                  <c:v>0</c:v>
                </c:pt>
                <c:pt idx="1">
                  <c:v>0</c:v>
                </c:pt>
                <c:pt idx="2">
                  <c:v>0</c:v>
                </c:pt>
                <c:pt idx="3" formatCode="General">
                  <c:v>728.2</c:v>
                </c:pt>
                <c:pt idx="4" formatCode="General">
                  <c:v>72.3</c:v>
                </c:pt>
                <c:pt idx="5" formatCode="General">
                  <c:v>3224.7</c:v>
                </c:pt>
                <c:pt idx="6" formatCode="General">
                  <c:v>0</c:v>
                </c:pt>
                <c:pt idx="7" formatCode="General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gapWidth val="100"/>
        <c:shape val="cylinder"/>
        <c:axId val="133065728"/>
        <c:axId val="133067520"/>
        <c:axId val="0"/>
      </c:bar3DChart>
      <c:catAx>
        <c:axId val="133065728"/>
        <c:scaling>
          <c:orientation val="minMax"/>
        </c:scaling>
        <c:axPos val="b"/>
        <c:tickLblPos val="nextTo"/>
        <c:crossAx val="133067520"/>
        <c:crosses val="autoZero"/>
        <c:auto val="1"/>
        <c:lblAlgn val="ctr"/>
        <c:lblOffset val="100"/>
      </c:catAx>
      <c:valAx>
        <c:axId val="133067520"/>
        <c:scaling>
          <c:orientation val="minMax"/>
        </c:scaling>
        <c:axPos val="l"/>
        <c:majorGridlines/>
        <c:numFmt formatCode="General" sourceLinked="1"/>
        <c:tickLblPos val="nextTo"/>
        <c:crossAx val="1330657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316746864975262"/>
          <c:y val="1.0801016269907699E-2"/>
          <c:w val="0.33271689997083825"/>
          <c:h val="0.78684012324546393"/>
        </c:manualLayout>
      </c:layout>
      <c:txPr>
        <a:bodyPr/>
        <a:lstStyle/>
        <a:p>
          <a:pPr>
            <a:defRPr sz="1050"/>
          </a:pPr>
          <a:endParaRPr lang="ru-RU"/>
        </a:p>
      </c:txPr>
    </c:legend>
    <c:plotVisOnly val="1"/>
  </c:chart>
  <c:spPr>
    <a:solidFill>
      <a:schemeClr val="accent3">
        <a:lumMod val="40000"/>
        <a:lumOff val="60000"/>
      </a:schemeClr>
    </a:solidFill>
    <a:ln>
      <a:solidFill>
        <a:schemeClr val="accent6">
          <a:lumMod val="40000"/>
          <a:lumOff val="60000"/>
        </a:schemeClr>
      </a:solidFill>
    </a:ln>
  </c:spPr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i="1"/>
            </a:pPr>
            <a:r>
              <a:rPr lang="ru-RU" dirty="0" smtClean="0"/>
              <a:t>817,0тыс.рублей</a:t>
            </a:r>
            <a:endParaRPr lang="ru-RU" dirty="0"/>
          </a:p>
        </c:rich>
      </c:tx>
      <c:layout>
        <c:manualLayout>
          <c:xMode val="edge"/>
          <c:yMode val="edge"/>
          <c:x val="2.3927408379508068E-2"/>
          <c:y val="9.8578172740810318E-3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817,0 тыс.рублей</c:v>
                </c:pt>
              </c:strCache>
            </c:strRef>
          </c:tx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168,4</a:t>
                    </a:r>
                    <a:endParaRPr lang="en-US" dirty="0"/>
                  </a:p>
                </c:rich>
              </c:tx>
              <c:showVal val="1"/>
              <c:showCatName val="1"/>
              <c:showSerName val="1"/>
            </c:dLbl>
            <c:dLbl>
              <c:idx val="1"/>
              <c:layout>
                <c:manualLayout>
                  <c:x val="-6.1121318168562262E-2"/>
                  <c:y val="9.2812346956782082E-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39,1</a:t>
                    </a:r>
                  </a:p>
                  <a:p>
                    <a:endParaRPr lang="en-US" dirty="0"/>
                  </a:p>
                </c:rich>
              </c:tx>
              <c:showVal val="1"/>
              <c:showCatName val="1"/>
              <c:showSerName val="1"/>
            </c:dLbl>
            <c:dLbl>
              <c:idx val="2"/>
              <c:layout>
                <c:manualLayout>
                  <c:x val="4.7088558374647607E-2"/>
                  <c:y val="-0.1341234576713439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493,8</a:t>
                    </a:r>
                  </a:p>
                  <a:p>
                    <a:endParaRPr lang="ru-RU" dirty="0" smtClean="0"/>
                  </a:p>
                </c:rich>
              </c:tx>
              <c:showVal val="1"/>
              <c:showCatName val="1"/>
              <c:showSerName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0,2</a:t>
                    </a:r>
                    <a:endParaRPr lang="en-US" dirty="0"/>
                  </a:p>
                </c:rich>
              </c:tx>
              <c:showVal val="1"/>
              <c:showCatName val="1"/>
              <c:showSerName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113,5</a:t>
                    </a:r>
                    <a:endParaRPr lang="en-US" dirty="0"/>
                  </a:p>
                </c:rich>
              </c:tx>
              <c:showVal val="1"/>
              <c:showCatName val="1"/>
              <c:showSerName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2,0</a:t>
                    </a:r>
                  </a:p>
                  <a:p>
                    <a:endParaRPr lang="ru-RU" dirty="0" smtClean="0"/>
                  </a:p>
                  <a:p>
                    <a:endParaRPr lang="en-US" dirty="0"/>
                  </a:p>
                </c:rich>
              </c:tx>
              <c:showVal val="1"/>
              <c:showCatName val="1"/>
              <c:showSerName val="1"/>
            </c:dLbl>
            <c:dLbl>
              <c:idx val="6"/>
              <c:tx>
                <c:rich>
                  <a:bodyPr/>
                  <a:lstStyle/>
                  <a:p>
                    <a:r>
                      <a:rPr lang="ru-RU" dirty="0" smtClean="0"/>
                      <a:t>25,7</a:t>
                    </a:r>
                    <a:endParaRPr lang="en-US" dirty="0"/>
                  </a:p>
                </c:rich>
              </c:tx>
              <c:showVal val="1"/>
              <c:showCatName val="1"/>
              <c:showSerName val="1"/>
            </c:dLbl>
            <c:dLbl>
              <c:idx val="7"/>
              <c:showCatName val="1"/>
              <c:showSerName val="1"/>
            </c:dLbl>
            <c:dLbl>
              <c:idx val="8"/>
              <c:tx>
                <c:rich>
                  <a:bodyPr/>
                  <a:lstStyle/>
                  <a:p>
                    <a:r>
                      <a:rPr lang="ru-RU" smtClean="0"/>
                      <a:t>34,0</a:t>
                    </a:r>
                    <a:endParaRPr lang="en-US"/>
                  </a:p>
                </c:rich>
              </c:tx>
              <c:showVal val="1"/>
              <c:showCatName val="1"/>
              <c:showSerName val="1"/>
            </c:dLbl>
            <c:showVal val="1"/>
            <c:showCatName val="1"/>
            <c:showSerName val="1"/>
            <c:showLeaderLines val="1"/>
          </c:dLbls>
          <c:cat>
            <c:strRef>
              <c:f>Лист1!$A$2:$A$8</c:f>
              <c:strCache>
                <c:ptCount val="6"/>
                <c:pt idx="0">
                  <c:v>налог на доходы физических лиц</c:v>
                </c:pt>
                <c:pt idx="1">
                  <c:v>имущество</c:v>
                </c:pt>
                <c:pt idx="2">
                  <c:v>земельный налог</c:v>
                </c:pt>
                <c:pt idx="3">
                  <c:v>государственная пошлина</c:v>
                </c:pt>
                <c:pt idx="4">
                  <c:v>доходы от аренды имущества</c:v>
                </c:pt>
                <c:pt idx="5">
                  <c:v>штрафы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6"/>
                <c:pt idx="0">
                  <c:v>168.4</c:v>
                </c:pt>
                <c:pt idx="1">
                  <c:v>39.1</c:v>
                </c:pt>
                <c:pt idx="2">
                  <c:v>493.8</c:v>
                </c:pt>
                <c:pt idx="3">
                  <c:v>0.2</c:v>
                </c:pt>
                <c:pt idx="4">
                  <c:v>113.5</c:v>
                </c:pt>
                <c:pt idx="5">
                  <c:v>2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820,0тыс.рублей</a:t>
            </a:r>
            <a:endParaRPr lang="ru-RU" dirty="0"/>
          </a:p>
        </c:rich>
      </c:tx>
      <c:layout>
        <c:manualLayout>
          <c:xMode val="edge"/>
          <c:yMode val="edge"/>
          <c:x val="2.3927408379508068E-2"/>
          <c:y val="9.8578172740810318E-3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820,0 тыс.рублей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169,7</a:t>
                    </a:r>
                    <a:endParaRPr lang="en-US" dirty="0"/>
                  </a:p>
                </c:rich>
              </c:tx>
              <c:showVal val="1"/>
              <c:showCatName val="1"/>
              <c:showSerName val="1"/>
            </c:dLbl>
            <c:dLbl>
              <c:idx val="1"/>
              <c:layout>
                <c:manualLayout>
                  <c:x val="-8.8899095946340434E-2"/>
                  <c:y val="-0.1048315558014160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40,7</a:t>
                    </a:r>
                    <a:endParaRPr lang="en-US" dirty="0"/>
                  </a:p>
                </c:rich>
              </c:tx>
              <c:showVal val="1"/>
              <c:showCatName val="1"/>
              <c:showSerName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493,8</a:t>
                    </a:r>
                    <a:endParaRPr lang="ru-RU" dirty="0" smtClean="0"/>
                  </a:p>
                  <a:p>
                    <a:endParaRPr lang="en-US" dirty="0"/>
                  </a:p>
                </c:rich>
              </c:tx>
              <c:showVal val="1"/>
              <c:showCatName val="1"/>
              <c:showSerName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0,2</a:t>
                    </a:r>
                    <a:endParaRPr lang="en-US" dirty="0"/>
                  </a:p>
                </c:rich>
              </c:tx>
              <c:showVal val="1"/>
              <c:showCatName val="1"/>
              <c:showSerName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113,5</a:t>
                    </a:r>
                    <a:endParaRPr lang="en-US" dirty="0"/>
                  </a:p>
                </c:rich>
              </c:tx>
              <c:showVal val="1"/>
              <c:showCatName val="1"/>
              <c:showSerName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2,1</a:t>
                    </a:r>
                  </a:p>
                  <a:p>
                    <a:endParaRPr lang="ru-RU" dirty="0" smtClean="0"/>
                  </a:p>
                  <a:p>
                    <a:endParaRPr lang="en-US" dirty="0"/>
                  </a:p>
                </c:rich>
              </c:tx>
              <c:showVal val="1"/>
              <c:showCatName val="1"/>
              <c:showSerName val="1"/>
            </c:dLbl>
            <c:dLbl>
              <c:idx val="6"/>
              <c:tx>
                <c:rich>
                  <a:bodyPr/>
                  <a:lstStyle/>
                  <a:p>
                    <a:r>
                      <a:rPr lang="ru-RU" dirty="0" smtClean="0"/>
                      <a:t>25,7</a:t>
                    </a:r>
                    <a:endParaRPr lang="en-US" dirty="0"/>
                  </a:p>
                </c:rich>
              </c:tx>
              <c:showVal val="1"/>
              <c:showCatName val="1"/>
              <c:showSerName val="1"/>
            </c:dLbl>
            <c:dLbl>
              <c:idx val="7"/>
              <c:showCatName val="1"/>
              <c:showSerName val="1"/>
            </c:dLbl>
            <c:dLbl>
              <c:idx val="8"/>
              <c:tx>
                <c:rich>
                  <a:bodyPr/>
                  <a:lstStyle/>
                  <a:p>
                    <a:r>
                      <a:rPr lang="ru-RU" smtClean="0"/>
                      <a:t>34,0</a:t>
                    </a:r>
                    <a:endParaRPr lang="en-US"/>
                  </a:p>
                </c:rich>
              </c:tx>
              <c:showVal val="1"/>
              <c:showCatName val="1"/>
              <c:showSerName val="1"/>
            </c:dLbl>
            <c:showVal val="1"/>
            <c:showCatName val="1"/>
            <c:showSerName val="1"/>
            <c:showLeaderLines val="1"/>
          </c:dLbls>
          <c:cat>
            <c:strRef>
              <c:f>Лист1!$A$2:$A$8</c:f>
              <c:strCache>
                <c:ptCount val="6"/>
                <c:pt idx="0">
                  <c:v>налог на доходы физических лиц</c:v>
                </c:pt>
                <c:pt idx="1">
                  <c:v>имущество</c:v>
                </c:pt>
                <c:pt idx="2">
                  <c:v>земельный налог</c:v>
                </c:pt>
                <c:pt idx="3">
                  <c:v>государственная пошлина</c:v>
                </c:pt>
                <c:pt idx="4">
                  <c:v>доходы от аренды имущества</c:v>
                </c:pt>
                <c:pt idx="5">
                  <c:v>штрафы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6"/>
                <c:pt idx="0">
                  <c:v>169.7</c:v>
                </c:pt>
                <c:pt idx="1">
                  <c:v>40.700000000000003</c:v>
                </c:pt>
                <c:pt idx="2">
                  <c:v>493.8</c:v>
                </c:pt>
                <c:pt idx="3">
                  <c:v>0.2</c:v>
                </c:pt>
                <c:pt idx="4">
                  <c:v>113.5</c:v>
                </c:pt>
                <c:pt idx="5">
                  <c:v>2.1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spPr>
    <a:solidFill>
      <a:schemeClr val="accent4"/>
    </a:solidFill>
  </c:spPr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rgbClr val="002060"/>
              </a:solidFill>
            </a:ln>
          </c:spPr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inEnd"/>
            <c:showVal val="1"/>
          </c:dLbls>
          <c:cat>
            <c:strRef>
              <c:f>Лист1!$A$2:$A$10</c:f>
              <c:strCache>
                <c:ptCount val="9"/>
                <c:pt idx="0">
                  <c:v>2016 факт</c:v>
                </c:pt>
                <c:pt idx="1">
                  <c:v>2017 факт</c:v>
                </c:pt>
                <c:pt idx="2">
                  <c:v>2018 факт</c:v>
                </c:pt>
                <c:pt idx="3">
                  <c:v>2019 план</c:v>
                </c:pt>
                <c:pt idx="4">
                  <c:v>2020 план</c:v>
                </c:pt>
                <c:pt idx="5">
                  <c:v>2021 план</c:v>
                </c:pt>
                <c:pt idx="6">
                  <c:v>2022 план</c:v>
                </c:pt>
                <c:pt idx="7">
                  <c:v>2023 план</c:v>
                </c:pt>
                <c:pt idx="8">
                  <c:v>2024 план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200.2</c:v>
                </c:pt>
                <c:pt idx="1">
                  <c:v>94.9</c:v>
                </c:pt>
                <c:pt idx="2">
                  <c:v>222</c:v>
                </c:pt>
                <c:pt idx="3">
                  <c:v>48.5</c:v>
                </c:pt>
                <c:pt idx="4">
                  <c:v>29.4</c:v>
                </c:pt>
                <c:pt idx="5">
                  <c:v>32.299999999999997</c:v>
                </c:pt>
                <c:pt idx="6" formatCode="0.0">
                  <c:v>64</c:v>
                </c:pt>
                <c:pt idx="7">
                  <c:v>39.1</c:v>
                </c:pt>
                <c:pt idx="8">
                  <c:v>40.700000000000003</c:v>
                </c:pt>
              </c:numCache>
            </c:numRef>
          </c:val>
          <c:bubble3D val="1"/>
        </c:ser>
        <c:dLbls>
          <c:showVal val="1"/>
        </c:dLbls>
        <c:overlap val="100"/>
        <c:axId val="107694720"/>
        <c:axId val="107696512"/>
      </c:barChart>
      <c:catAx>
        <c:axId val="107694720"/>
        <c:scaling>
          <c:orientation val="minMax"/>
        </c:scaling>
        <c:axPos val="b"/>
        <c:tickLblPos val="nextTo"/>
        <c:crossAx val="107696512"/>
        <c:crosses val="autoZero"/>
        <c:auto val="1"/>
        <c:lblAlgn val="ctr"/>
        <c:lblOffset val="100"/>
      </c:catAx>
      <c:valAx>
        <c:axId val="107696512"/>
        <c:scaling>
          <c:orientation val="minMax"/>
        </c:scaling>
        <c:axPos val="l"/>
        <c:majorGridlines/>
        <c:numFmt formatCode="General" sourceLinked="1"/>
        <c:tickLblPos val="nextTo"/>
        <c:crossAx val="107694720"/>
        <c:crosses val="autoZero"/>
        <c:crossBetween val="between"/>
      </c:valAx>
    </c:plotArea>
    <c:legend>
      <c:legendPos val="r"/>
      <c:layout/>
    </c:legend>
    <c:plotVisOnly val="1"/>
  </c:chart>
  <c:spPr>
    <a:solidFill>
      <a:schemeClr val="tx2">
        <a:lumMod val="20000"/>
        <a:lumOff val="80000"/>
      </a:schemeClr>
    </a:solidFill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showVal val="1"/>
          </c:dLbls>
          <c:cat>
            <c:strRef>
              <c:f>Лист1!$A$2:$A$10</c:f>
              <c:strCache>
                <c:ptCount val="9"/>
                <c:pt idx="0">
                  <c:v>2016 факт</c:v>
                </c:pt>
                <c:pt idx="1">
                  <c:v>2017 факт</c:v>
                </c:pt>
                <c:pt idx="2">
                  <c:v>2018 факт</c:v>
                </c:pt>
                <c:pt idx="3">
                  <c:v>2019 факт</c:v>
                </c:pt>
                <c:pt idx="4">
                  <c:v>2020 факт</c:v>
                </c:pt>
                <c:pt idx="5">
                  <c:v>2021 факт</c:v>
                </c:pt>
                <c:pt idx="6">
                  <c:v>2022 план</c:v>
                </c:pt>
                <c:pt idx="7">
                  <c:v>2023 план</c:v>
                </c:pt>
                <c:pt idx="8">
                  <c:v>2024 план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17.7</c:v>
                </c:pt>
                <c:pt idx="1">
                  <c:v>37.700000000000003</c:v>
                </c:pt>
                <c:pt idx="2">
                  <c:v>40</c:v>
                </c:pt>
                <c:pt idx="3">
                  <c:v>58.6</c:v>
                </c:pt>
                <c:pt idx="4">
                  <c:v>76.400000000000006</c:v>
                </c:pt>
                <c:pt idx="5">
                  <c:v>69.5</c:v>
                </c:pt>
                <c:pt idx="6" formatCode="0.0">
                  <c:v>64</c:v>
                </c:pt>
                <c:pt idx="7">
                  <c:v>39.1</c:v>
                </c:pt>
                <c:pt idx="8">
                  <c:v>40.700000000000003</c:v>
                </c:pt>
              </c:numCache>
            </c:numRef>
          </c:val>
        </c:ser>
        <c:dLbls>
          <c:showVal val="1"/>
        </c:dLbls>
        <c:shape val="box"/>
        <c:axId val="83547264"/>
        <c:axId val="83548800"/>
        <c:axId val="0"/>
      </c:bar3DChart>
      <c:catAx>
        <c:axId val="83547264"/>
        <c:scaling>
          <c:orientation val="minMax"/>
        </c:scaling>
        <c:axPos val="b"/>
        <c:tickLblPos val="nextTo"/>
        <c:crossAx val="83548800"/>
        <c:crosses val="autoZero"/>
        <c:auto val="1"/>
        <c:lblAlgn val="ctr"/>
        <c:lblOffset val="100"/>
      </c:catAx>
      <c:valAx>
        <c:axId val="83548800"/>
        <c:scaling>
          <c:orientation val="minMax"/>
        </c:scaling>
        <c:axPos val="l"/>
        <c:majorGridlines/>
        <c:numFmt formatCode="General" sourceLinked="1"/>
        <c:tickLblPos val="nextTo"/>
        <c:crossAx val="83547264"/>
        <c:crosses val="autoZero"/>
        <c:crossBetween val="between"/>
      </c:valAx>
    </c:plotArea>
    <c:legend>
      <c:legendPos val="r"/>
      <c:layout/>
    </c:legend>
    <c:plotVisOnly val="1"/>
  </c:chart>
  <c:spPr>
    <a:solidFill>
      <a:schemeClr val="accent2">
        <a:lumMod val="60000"/>
        <a:lumOff val="40000"/>
      </a:schemeClr>
    </a:solidFill>
  </c:spPr>
  <c:txPr>
    <a:bodyPr/>
    <a:lstStyle/>
    <a:p>
      <a:pPr>
        <a:defRPr sz="1600" b="1" i="1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perspective val="30"/>
    </c:view3D>
    <c:sideWall>
      <c:spPr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</a:ln>
        <a:effectLst/>
      </c:spPr>
    </c:sideWall>
    <c:backWall>
      <c:spPr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</a:ln>
        <a:effectLst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B050"/>
            </a:solidFill>
          </c:spPr>
          <c:dLbls>
            <c:txPr>
              <a:bodyPr/>
              <a:lstStyle/>
              <a:p>
                <a:pPr>
                  <a:defRPr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2016 факт</c:v>
                </c:pt>
                <c:pt idx="1">
                  <c:v>2017 факт</c:v>
                </c:pt>
                <c:pt idx="2">
                  <c:v>2018 факт</c:v>
                </c:pt>
                <c:pt idx="3">
                  <c:v>2019 факт</c:v>
                </c:pt>
                <c:pt idx="4">
                  <c:v>2020 факт</c:v>
                </c:pt>
                <c:pt idx="5">
                  <c:v>2021 факт</c:v>
                </c:pt>
                <c:pt idx="6">
                  <c:v>2022 план</c:v>
                </c:pt>
                <c:pt idx="7">
                  <c:v>2023 план</c:v>
                </c:pt>
                <c:pt idx="8">
                  <c:v>2024 план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350.9</c:v>
                </c:pt>
                <c:pt idx="1">
                  <c:v>514.6</c:v>
                </c:pt>
                <c:pt idx="2">
                  <c:v>326.3</c:v>
                </c:pt>
                <c:pt idx="3">
                  <c:v>429.8</c:v>
                </c:pt>
                <c:pt idx="4" formatCode="0.0">
                  <c:v>460</c:v>
                </c:pt>
                <c:pt idx="5" formatCode="0.0">
                  <c:v>520</c:v>
                </c:pt>
                <c:pt idx="6">
                  <c:v>493.8</c:v>
                </c:pt>
                <c:pt idx="7">
                  <c:v>493.8</c:v>
                </c:pt>
                <c:pt idx="8">
                  <c:v>493.8</c:v>
                </c:pt>
              </c:numCache>
            </c:numRef>
          </c:val>
        </c:ser>
        <c:shape val="cone"/>
        <c:axId val="108846080"/>
        <c:axId val="116196096"/>
        <c:axId val="0"/>
      </c:bar3DChart>
      <c:catAx>
        <c:axId val="108846080"/>
        <c:scaling>
          <c:orientation val="minMax"/>
        </c:scaling>
        <c:axPos val="b"/>
        <c:tickLblPos val="nextTo"/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ru-RU"/>
          </a:p>
        </c:txPr>
        <c:crossAx val="116196096"/>
        <c:crosses val="autoZero"/>
        <c:auto val="1"/>
        <c:lblAlgn val="ctr"/>
        <c:lblOffset val="100"/>
      </c:catAx>
      <c:valAx>
        <c:axId val="11619609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solidFill>
                  <a:schemeClr val="accent3">
                    <a:lumMod val="75000"/>
                  </a:schemeClr>
                </a:solidFill>
              </a:defRPr>
            </a:pPr>
            <a:endParaRPr lang="ru-RU"/>
          </a:p>
        </c:txPr>
        <c:crossAx val="108846080"/>
        <c:crosses val="autoZero"/>
        <c:crossBetween val="between"/>
      </c:valAx>
    </c:plotArea>
    <c:legend>
      <c:legendPos val="r"/>
      <c:layout/>
    </c:legend>
    <c:plotVisOnly val="1"/>
  </c:chart>
  <c:spPr>
    <a:solidFill>
      <a:schemeClr val="accent1"/>
    </a:solidFill>
    <a:ln w="12700" cap="flat" cmpd="sng" algn="ctr">
      <a:solidFill>
        <a:schemeClr val="accent1">
          <a:shade val="50000"/>
        </a:schemeClr>
      </a:solidFill>
      <a:prstDash val="solid"/>
    </a:ln>
    <a:effectLst/>
  </c:spPr>
  <c:txPr>
    <a:bodyPr/>
    <a:lstStyle/>
    <a:p>
      <a:pPr>
        <a:defRPr>
          <a:solidFill>
            <a:schemeClr val="lt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dLbls>
            <c:txPr>
              <a:bodyPr/>
              <a:lstStyle/>
              <a:p>
                <a:pPr>
                  <a:defRPr sz="1600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2016 факт</c:v>
                </c:pt>
                <c:pt idx="1">
                  <c:v>2017 факт</c:v>
                </c:pt>
                <c:pt idx="2">
                  <c:v>2018 факт</c:v>
                </c:pt>
                <c:pt idx="3">
                  <c:v>2019 факт</c:v>
                </c:pt>
                <c:pt idx="4">
                  <c:v>2020 факт</c:v>
                </c:pt>
                <c:pt idx="5">
                  <c:v>2021 факт</c:v>
                </c:pt>
                <c:pt idx="6">
                  <c:v>2022 план</c:v>
                </c:pt>
                <c:pt idx="7">
                  <c:v>2023 план</c:v>
                </c:pt>
                <c:pt idx="8">
                  <c:v>2024 план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0.8</c:v>
                </c:pt>
                <c:pt idx="1">
                  <c:v>1.4</c:v>
                </c:pt>
                <c:pt idx="2">
                  <c:v>1.1000000000000001</c:v>
                </c:pt>
                <c:pt idx="3">
                  <c:v>1.7</c:v>
                </c:pt>
                <c:pt idx="4" formatCode="0.0">
                  <c:v>1.5</c:v>
                </c:pt>
                <c:pt idx="5" formatCode="0.0">
                  <c:v>0.2</c:v>
                </c:pt>
                <c:pt idx="6" formatCode="0.0">
                  <c:v>0.2</c:v>
                </c:pt>
                <c:pt idx="7">
                  <c:v>0.2</c:v>
                </c:pt>
                <c:pt idx="8">
                  <c:v>0.2</c:v>
                </c:pt>
              </c:numCache>
            </c:numRef>
          </c:val>
        </c:ser>
        <c:shape val="cylinder"/>
        <c:axId val="116233728"/>
        <c:axId val="116235264"/>
        <c:axId val="0"/>
      </c:bar3DChart>
      <c:catAx>
        <c:axId val="116233728"/>
        <c:scaling>
          <c:orientation val="minMax"/>
        </c:scaling>
        <c:axPos val="b"/>
        <c:tickLblPos val="nextTo"/>
        <c:crossAx val="116235264"/>
        <c:crosses val="autoZero"/>
        <c:auto val="1"/>
        <c:lblAlgn val="ctr"/>
        <c:lblOffset val="100"/>
      </c:catAx>
      <c:valAx>
        <c:axId val="116235264"/>
        <c:scaling>
          <c:orientation val="minMax"/>
        </c:scaling>
        <c:axPos val="l"/>
        <c:majorGridlines/>
        <c:numFmt formatCode="General" sourceLinked="1"/>
        <c:tickLblPos val="nextTo"/>
        <c:crossAx val="116233728"/>
        <c:crosses val="autoZero"/>
        <c:crossBetween val="between"/>
      </c:valAx>
    </c:plotArea>
    <c:legend>
      <c:legendPos val="r"/>
      <c:layout/>
    </c:legend>
    <c:plotVisOnly val="1"/>
  </c:chart>
  <c:spPr>
    <a:solidFill>
      <a:schemeClr val="bg2">
        <a:lumMod val="90000"/>
      </a:schemeClr>
    </a:solidFill>
  </c:spPr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blipFill>
              <a:blip xmlns:r="http://schemas.openxmlformats.org/officeDocument/2006/relationships" r:embed="rId1">
                <a:duotone>
                  <a:schemeClr val="accent4">
                    <a:shade val="22000"/>
                    <a:satMod val="160000"/>
                  </a:schemeClr>
                  <a:schemeClr val="accent4">
                    <a:shade val="45000"/>
                    <a:satMod val="100000"/>
                  </a:schemeClr>
                </a:duotone>
              </a:blip>
              <a:tile tx="0" ty="0" sx="65000" sy="65000" flip="none" algn="ctr"/>
            </a:blipFill>
            <a:ln w="25400">
              <a:noFill/>
            </a:ln>
            <a:effectLst>
              <a:outerShdw blurRad="38100" dist="25400" dir="5400000" algn="t" rotWithShape="0">
                <a:srgbClr val="000000">
                  <a:alpha val="50000"/>
                </a:srgbClr>
              </a:outerShdw>
            </a:effectLst>
          </c:spPr>
          <c:dLbls>
            <c:showVal val="1"/>
          </c:dLbls>
          <c:cat>
            <c:strRef>
              <c:f>Лист1!$A$2:$A$10</c:f>
              <c:strCache>
                <c:ptCount val="9"/>
                <c:pt idx="0">
                  <c:v>2016 факт</c:v>
                </c:pt>
                <c:pt idx="1">
                  <c:v>2017 факт</c:v>
                </c:pt>
                <c:pt idx="2">
                  <c:v>2018 факт</c:v>
                </c:pt>
                <c:pt idx="3">
                  <c:v>2019 факт</c:v>
                </c:pt>
                <c:pt idx="4">
                  <c:v>2020 факт</c:v>
                </c:pt>
                <c:pt idx="5">
                  <c:v>2021 факт</c:v>
                </c:pt>
                <c:pt idx="6">
                  <c:v>2022 план</c:v>
                </c:pt>
                <c:pt idx="7">
                  <c:v>2023 план</c:v>
                </c:pt>
                <c:pt idx="8">
                  <c:v>2024 план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43.3</c:v>
                </c:pt>
                <c:pt idx="1">
                  <c:v>84.4</c:v>
                </c:pt>
                <c:pt idx="2">
                  <c:v>97.5</c:v>
                </c:pt>
                <c:pt idx="3">
                  <c:v>106.1</c:v>
                </c:pt>
                <c:pt idx="4">
                  <c:v>105.9</c:v>
                </c:pt>
                <c:pt idx="5">
                  <c:v>109.1</c:v>
                </c:pt>
                <c:pt idx="6">
                  <c:v>113.5</c:v>
                </c:pt>
                <c:pt idx="7">
                  <c:v>113.5</c:v>
                </c:pt>
                <c:pt idx="8">
                  <c:v>113.5</c:v>
                </c:pt>
              </c:numCache>
            </c:numRef>
          </c:val>
        </c:ser>
        <c:axId val="116252032"/>
        <c:axId val="116171904"/>
      </c:barChart>
      <c:catAx>
        <c:axId val="116252032"/>
        <c:scaling>
          <c:orientation val="minMax"/>
        </c:scaling>
        <c:axPos val="l"/>
        <c:numFmt formatCode="0%" sourceLinked="1"/>
        <c:tickLblPos val="nextTo"/>
        <c:crossAx val="116171904"/>
        <c:crosses val="autoZero"/>
        <c:auto val="1"/>
        <c:lblAlgn val="ctr"/>
        <c:lblOffset val="100"/>
      </c:catAx>
      <c:valAx>
        <c:axId val="116171904"/>
        <c:scaling>
          <c:orientation val="minMax"/>
        </c:scaling>
        <c:axPos val="b"/>
        <c:numFmt formatCode="General" sourceLinked="1"/>
        <c:tickLblPos val="nextTo"/>
        <c:crossAx val="116252032"/>
        <c:crosses val="autoZero"/>
        <c:crossBetween val="between"/>
      </c:valAx>
    </c:plotArea>
    <c:legend>
      <c:legendPos val="r"/>
      <c:layout/>
    </c:legend>
    <c:plotVisOnly val="1"/>
  </c:chart>
  <c:spPr>
    <a:blipFill>
      <a:blip xmlns:r="http://schemas.openxmlformats.org/officeDocument/2006/relationships" r:embed="rId1">
        <a:duotone>
          <a:schemeClr val="accent3">
            <a:tint val="30000"/>
            <a:satMod val="300000"/>
          </a:schemeClr>
          <a:schemeClr val="accent3">
            <a:tint val="40000"/>
            <a:satMod val="200000"/>
          </a:schemeClr>
        </a:duotone>
      </a:blip>
      <a:tile tx="0" ty="0" sx="70000" sy="70000" flip="none" algn="ctr"/>
    </a:blipFill>
    <a:ln w="9525" cap="flat" cmpd="sng" algn="ctr">
      <a:solidFill>
        <a:schemeClr val="accent3">
          <a:shade val="60000"/>
          <a:satMod val="110000"/>
        </a:schemeClr>
      </a:solidFill>
      <a:prstDash val="solid"/>
    </a:ln>
    <a:effectLst>
      <a:outerShdw blurRad="38100" dist="25400" dir="5400000" algn="t" rotWithShape="0">
        <a:srgbClr val="000000">
          <a:alpha val="50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perspective val="30"/>
    </c:view3D>
    <c:plotArea>
      <c:layout/>
      <c:bar3D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92D050"/>
            </a:solidFill>
          </c:spPr>
          <c:dLbls>
            <c:showVal val="1"/>
          </c:dLbls>
          <c:cat>
            <c:strRef>
              <c:f>Лист1!$A$2:$A$10</c:f>
              <c:strCache>
                <c:ptCount val="9"/>
                <c:pt idx="0">
                  <c:v>2016 факт</c:v>
                </c:pt>
                <c:pt idx="1">
                  <c:v>2017 факт</c:v>
                </c:pt>
                <c:pt idx="2">
                  <c:v>2018 факт</c:v>
                </c:pt>
                <c:pt idx="3">
                  <c:v>2019 факт</c:v>
                </c:pt>
                <c:pt idx="4">
                  <c:v>2020 факт</c:v>
                </c:pt>
                <c:pt idx="5">
                  <c:v>2021 факт</c:v>
                </c:pt>
                <c:pt idx="6">
                  <c:v>2022 план</c:v>
                </c:pt>
                <c:pt idx="7">
                  <c:v>2023 план</c:v>
                </c:pt>
                <c:pt idx="8">
                  <c:v>2023 план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10</c:v>
                </c:pt>
                <c:pt idx="1">
                  <c:v>8.5</c:v>
                </c:pt>
                <c:pt idx="2">
                  <c:v>5.4</c:v>
                </c:pt>
                <c:pt idx="3">
                  <c:v>39.9</c:v>
                </c:pt>
                <c:pt idx="4">
                  <c:v>42.3</c:v>
                </c:pt>
                <c:pt idx="5">
                  <c:v>2.2999999999999998</c:v>
                </c:pt>
                <c:pt idx="6">
                  <c:v>1.9</c:v>
                </c:pt>
                <c:pt idx="7" formatCode="0.0">
                  <c:v>2</c:v>
                </c:pt>
                <c:pt idx="8">
                  <c:v>2.1</c:v>
                </c:pt>
              </c:numCache>
            </c:numRef>
          </c:val>
        </c:ser>
        <c:shape val="box"/>
        <c:axId val="116336512"/>
        <c:axId val="116338048"/>
        <c:axId val="0"/>
      </c:bar3DChart>
      <c:catAx>
        <c:axId val="116336512"/>
        <c:scaling>
          <c:orientation val="minMax"/>
        </c:scaling>
        <c:axPos val="l"/>
        <c:tickLblPos val="nextTo"/>
        <c:crossAx val="116338048"/>
        <c:crosses val="autoZero"/>
        <c:auto val="1"/>
        <c:lblAlgn val="ctr"/>
        <c:lblOffset val="100"/>
      </c:catAx>
      <c:valAx>
        <c:axId val="116338048"/>
        <c:scaling>
          <c:orientation val="minMax"/>
        </c:scaling>
        <c:axPos val="b"/>
        <c:majorGridlines/>
        <c:numFmt formatCode="General" sourceLinked="1"/>
        <c:tickLblPos val="nextTo"/>
        <c:crossAx val="116336512"/>
        <c:crosses val="autoZero"/>
        <c:crossBetween val="between"/>
      </c:valAx>
    </c:plotArea>
    <c:legend>
      <c:legendPos val="r"/>
      <c:layout/>
    </c:legend>
    <c:plotVisOnly val="1"/>
  </c:chart>
  <c:spPr>
    <a:solidFill>
      <a:schemeClr val="accent4">
        <a:lumMod val="75000"/>
      </a:schemeClr>
    </a:solidFill>
  </c:spPr>
  <c:txPr>
    <a:bodyPr/>
    <a:lstStyle/>
    <a:p>
      <a:pPr>
        <a:defRPr sz="1800"/>
      </a:pPr>
      <a:endParaRPr lang="ru-RU"/>
    </a:p>
  </c:txPr>
  <c:externalData r:id="rId1"/>
</c:chartSpac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9C1385-4934-44D6-9350-8B4ED28F6464}" type="doc">
      <dgm:prSet loTypeId="urn:microsoft.com/office/officeart/2005/8/layout/p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C602C39-D0D5-4A2E-B7A1-798E2D21B41D}">
      <dgm:prSet/>
      <dgm:spPr/>
      <dgm:t>
        <a:bodyPr/>
        <a:lstStyle/>
        <a:p>
          <a:pPr rtl="0"/>
          <a:r>
            <a:rPr lang="ru-RU" i="1" baseline="0" dirty="0" smtClean="0"/>
            <a:t>ПРОЕКТ </a:t>
          </a:r>
          <a:br>
            <a:rPr lang="ru-RU" i="1" baseline="0" dirty="0" smtClean="0"/>
          </a:br>
          <a:r>
            <a:rPr lang="ru-RU" i="1" baseline="0" dirty="0" smtClean="0"/>
            <a:t>Бюджет </a:t>
          </a:r>
          <a:r>
            <a:rPr lang="ru-RU" baseline="0" dirty="0" smtClean="0"/>
            <a:t> </a:t>
          </a:r>
          <a:r>
            <a:rPr lang="ru-RU" i="1" baseline="0" dirty="0" smtClean="0"/>
            <a:t>Романовского  сельского поселения                                                  на </a:t>
          </a:r>
          <a:r>
            <a:rPr lang="ru-RU" i="1" baseline="0" dirty="0" smtClean="0"/>
            <a:t>2022 </a:t>
          </a:r>
          <a:r>
            <a:rPr lang="ru-RU" i="1" baseline="0" dirty="0" smtClean="0"/>
            <a:t>год и плановый период </a:t>
          </a:r>
          <a:r>
            <a:rPr lang="ru-RU" i="1" baseline="0" dirty="0" smtClean="0"/>
            <a:t>2023 </a:t>
          </a:r>
          <a:r>
            <a:rPr lang="ru-RU" i="1" baseline="0" dirty="0" smtClean="0"/>
            <a:t>и </a:t>
          </a:r>
          <a:r>
            <a:rPr lang="ru-RU" i="1" baseline="0" dirty="0" smtClean="0"/>
            <a:t>2024 </a:t>
          </a:r>
          <a:r>
            <a:rPr lang="ru-RU" i="1" baseline="0" dirty="0" smtClean="0"/>
            <a:t>годов</a:t>
          </a:r>
          <a:endParaRPr lang="ru-RU" i="1" baseline="0" dirty="0"/>
        </a:p>
      </dgm:t>
    </dgm:pt>
    <dgm:pt modelId="{E1388B24-2B1C-4A2C-8DA2-66913392E263}" type="parTrans" cxnId="{68D9F24B-C3DC-490C-81CC-266FC7B299AA}">
      <dgm:prSet/>
      <dgm:spPr/>
      <dgm:t>
        <a:bodyPr/>
        <a:lstStyle/>
        <a:p>
          <a:endParaRPr lang="ru-RU"/>
        </a:p>
      </dgm:t>
    </dgm:pt>
    <dgm:pt modelId="{B0BED560-3124-41B0-97D0-291A2B4684BA}" type="sibTrans" cxnId="{68D9F24B-C3DC-490C-81CC-266FC7B299AA}">
      <dgm:prSet/>
      <dgm:spPr/>
      <dgm:t>
        <a:bodyPr/>
        <a:lstStyle/>
        <a:p>
          <a:endParaRPr lang="ru-RU"/>
        </a:p>
      </dgm:t>
    </dgm:pt>
    <dgm:pt modelId="{E0F2C138-7077-4ADB-979C-53079BFAF595}" type="pres">
      <dgm:prSet presAssocID="{879C1385-4934-44D6-9350-8B4ED28F646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9CA68C3-DC56-423A-B716-B90465C93F4D}" type="pres">
      <dgm:prSet presAssocID="{879C1385-4934-44D6-9350-8B4ED28F6464}" presName="bkgdShp" presStyleLbl="alignAccFollowNode1" presStyleIdx="0" presStyleCnt="1"/>
      <dgm:spPr/>
    </dgm:pt>
    <dgm:pt modelId="{C7AFC819-AB20-4626-A568-6A70C753C5F1}" type="pres">
      <dgm:prSet presAssocID="{879C1385-4934-44D6-9350-8B4ED28F6464}" presName="linComp" presStyleCnt="0"/>
      <dgm:spPr/>
    </dgm:pt>
    <dgm:pt modelId="{EBECDD02-9C23-40E2-979A-A4BD81304FC1}" type="pres">
      <dgm:prSet presAssocID="{7C602C39-D0D5-4A2E-B7A1-798E2D21B41D}" presName="compNode" presStyleCnt="0"/>
      <dgm:spPr/>
    </dgm:pt>
    <dgm:pt modelId="{107D1A0C-B718-4BF8-9D70-0FDD65EB1ADF}" type="pres">
      <dgm:prSet presAssocID="{7C602C39-D0D5-4A2E-B7A1-798E2D21B41D}" presName="node" presStyleLbl="node1" presStyleIdx="0" presStyleCnt="1" custScaleY="725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224401-1078-46D8-9555-FAB4B4570471}" type="pres">
      <dgm:prSet presAssocID="{7C602C39-D0D5-4A2E-B7A1-798E2D21B41D}" presName="invisiNode" presStyleLbl="node1" presStyleIdx="0" presStyleCnt="1"/>
      <dgm:spPr/>
    </dgm:pt>
    <dgm:pt modelId="{4185344B-9B79-4CFB-85FD-BBAF1E1E257C}" type="pres">
      <dgm:prSet presAssocID="{7C602C39-D0D5-4A2E-B7A1-798E2D21B41D}" presName="imagNode" presStyleLbl="fgImgPlace1" presStyleIdx="0" presStyleCnt="1" custScaleY="173360" custLinFactNeighborX="446" custLinFactNeighborY="116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</dgm:ptLst>
  <dgm:cxnLst>
    <dgm:cxn modelId="{14D28ED2-54C7-4D0F-93F9-977B5C884CBD}" type="presOf" srcId="{7C602C39-D0D5-4A2E-B7A1-798E2D21B41D}" destId="{107D1A0C-B718-4BF8-9D70-0FDD65EB1ADF}" srcOrd="0" destOrd="0" presId="urn:microsoft.com/office/officeart/2005/8/layout/pList2"/>
    <dgm:cxn modelId="{68D9F24B-C3DC-490C-81CC-266FC7B299AA}" srcId="{879C1385-4934-44D6-9350-8B4ED28F6464}" destId="{7C602C39-D0D5-4A2E-B7A1-798E2D21B41D}" srcOrd="0" destOrd="0" parTransId="{E1388B24-2B1C-4A2C-8DA2-66913392E263}" sibTransId="{B0BED560-3124-41B0-97D0-291A2B4684BA}"/>
    <dgm:cxn modelId="{2AA51B67-3E25-4A36-92DA-CE681F153E74}" type="presOf" srcId="{879C1385-4934-44D6-9350-8B4ED28F6464}" destId="{E0F2C138-7077-4ADB-979C-53079BFAF595}" srcOrd="0" destOrd="0" presId="urn:microsoft.com/office/officeart/2005/8/layout/pList2"/>
    <dgm:cxn modelId="{536EB4AD-7609-4DE3-B8D1-739870A6BF4A}" type="presParOf" srcId="{E0F2C138-7077-4ADB-979C-53079BFAF595}" destId="{79CA68C3-DC56-423A-B716-B90465C93F4D}" srcOrd="0" destOrd="0" presId="urn:microsoft.com/office/officeart/2005/8/layout/pList2"/>
    <dgm:cxn modelId="{0FA2A139-1EEA-406F-AE93-05B7B560837C}" type="presParOf" srcId="{E0F2C138-7077-4ADB-979C-53079BFAF595}" destId="{C7AFC819-AB20-4626-A568-6A70C753C5F1}" srcOrd="1" destOrd="0" presId="urn:microsoft.com/office/officeart/2005/8/layout/pList2"/>
    <dgm:cxn modelId="{2D32A006-23B6-4442-AB98-636F7DC493F1}" type="presParOf" srcId="{C7AFC819-AB20-4626-A568-6A70C753C5F1}" destId="{EBECDD02-9C23-40E2-979A-A4BD81304FC1}" srcOrd="0" destOrd="0" presId="urn:microsoft.com/office/officeart/2005/8/layout/pList2"/>
    <dgm:cxn modelId="{906C7289-0306-4709-9CD1-B5C9563AEC8A}" type="presParOf" srcId="{EBECDD02-9C23-40E2-979A-A4BD81304FC1}" destId="{107D1A0C-B718-4BF8-9D70-0FDD65EB1ADF}" srcOrd="0" destOrd="0" presId="urn:microsoft.com/office/officeart/2005/8/layout/pList2"/>
    <dgm:cxn modelId="{AF58A7A1-159F-438C-9CA8-AFE64D069C3D}" type="presParOf" srcId="{EBECDD02-9C23-40E2-979A-A4BD81304FC1}" destId="{CA224401-1078-46D8-9555-FAB4B4570471}" srcOrd="1" destOrd="0" presId="urn:microsoft.com/office/officeart/2005/8/layout/pList2"/>
    <dgm:cxn modelId="{0FEE9DAD-3326-44E0-9309-11A410828B45}" type="presParOf" srcId="{EBECDD02-9C23-40E2-979A-A4BD81304FC1}" destId="{4185344B-9B79-4CFB-85FD-BBAF1E1E257C}" srcOrd="2" destOrd="0" presId="urn:microsoft.com/office/officeart/2005/8/layout/p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0.16563</cdr:x>
      <cdr:y>0.42267</cdr:y>
    </cdr:from>
    <cdr:to>
      <cdr:x>0.27722</cdr:x>
      <cdr:y>0.62606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57294" y="190023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DE3DB4-D4B1-47B3-BADB-94899A15D26F}" type="datetimeFigureOut">
              <a:rPr lang="ru-RU" smtClean="0"/>
              <a:pPr/>
              <a:t>20.01.2022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D75318-B281-48CB-B777-9666299657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Проект бюджета на 2017</a:t>
            </a:r>
            <a:r>
              <a:rPr lang="ru-RU" baseline="0" dirty="0" smtClean="0"/>
              <a:t> год и плановый период 2018 и 2019 годов направлен на решение следующих ключевых задач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D75318-B281-48CB-B777-9666299657E6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D75318-B281-48CB-B777-9666299657E6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3726D81-30E1-41EA-985F-FB1ECB7BB447}" type="datetimeFigureOut">
              <a:rPr lang="ru-RU" smtClean="0"/>
              <a:pPr/>
              <a:t>20.01.2022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893DB1B-83D3-43E6-906A-20425EDFC6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26D81-30E1-41EA-985F-FB1ECB7BB447}" type="datetimeFigureOut">
              <a:rPr lang="ru-RU" smtClean="0"/>
              <a:pPr/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3DB1B-83D3-43E6-906A-20425EDFC6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3726D81-30E1-41EA-985F-FB1ECB7BB447}" type="datetimeFigureOut">
              <a:rPr lang="ru-RU" smtClean="0"/>
              <a:pPr/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893DB1B-83D3-43E6-906A-20425EDFC6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4A52E-BB88-410A-8A11-466E176408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26D81-30E1-41EA-985F-FB1ECB7BB447}" type="datetimeFigureOut">
              <a:rPr lang="ru-RU" smtClean="0"/>
              <a:pPr/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893DB1B-83D3-43E6-906A-20425EDFC6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26D81-30E1-41EA-985F-FB1ECB7BB447}" type="datetimeFigureOut">
              <a:rPr lang="ru-RU" smtClean="0"/>
              <a:pPr/>
              <a:t>20.01.2022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893DB1B-83D3-43E6-906A-20425EDFC6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3726D81-30E1-41EA-985F-FB1ECB7BB447}" type="datetimeFigureOut">
              <a:rPr lang="ru-RU" smtClean="0"/>
              <a:pPr/>
              <a:t>20.01.2022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893DB1B-83D3-43E6-906A-20425EDFC6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3726D81-30E1-41EA-985F-FB1ECB7BB447}" type="datetimeFigureOut">
              <a:rPr lang="ru-RU" smtClean="0"/>
              <a:pPr/>
              <a:t>20.01.2022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893DB1B-83D3-43E6-906A-20425EDFC6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26D81-30E1-41EA-985F-FB1ECB7BB447}" type="datetimeFigureOut">
              <a:rPr lang="ru-RU" smtClean="0"/>
              <a:pPr/>
              <a:t>20.01.2022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893DB1B-83D3-43E6-906A-20425EDFC6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26D81-30E1-41EA-985F-FB1ECB7BB447}" type="datetimeFigureOut">
              <a:rPr lang="ru-RU" smtClean="0"/>
              <a:pPr/>
              <a:t>20.01.2022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893DB1B-83D3-43E6-906A-20425EDFC6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26D81-30E1-41EA-985F-FB1ECB7BB447}" type="datetimeFigureOut">
              <a:rPr lang="ru-RU" smtClean="0"/>
              <a:pPr/>
              <a:t>20.01.2022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893DB1B-83D3-43E6-906A-20425EDFC6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3726D81-30E1-41EA-985F-FB1ECB7BB447}" type="datetimeFigureOut">
              <a:rPr lang="ru-RU" smtClean="0"/>
              <a:pPr/>
              <a:t>20.01.2022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893DB1B-83D3-43E6-906A-20425EDFC6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3726D81-30E1-41EA-985F-FB1ECB7BB447}" type="datetimeFigureOut">
              <a:rPr lang="ru-RU" smtClean="0"/>
              <a:pPr/>
              <a:t>20.01.2022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893DB1B-83D3-43E6-906A-20425EDFC61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  <p:sldLayoutId id="2147483806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28596" y="0"/>
          <a:ext cx="8358246" cy="4857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929198"/>
            <a:ext cx="6400800" cy="1643074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ru-RU" sz="2400" i="1" dirty="0" smtClean="0">
                <a:solidFill>
                  <a:schemeClr val="tx1"/>
                </a:solidFill>
              </a:rPr>
              <a:t>Подготовлен сектором экономики и финансов Администрации Романовского сельского поселения</a:t>
            </a:r>
          </a:p>
          <a:p>
            <a:endParaRPr lang="ru-RU" sz="2400" i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14338"/>
            <a:ext cx="9144000" cy="1677378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Структура налоговых и неналоговых доходов</a:t>
            </a:r>
            <a:br>
              <a:rPr lang="ru-RU" sz="2400" b="1" i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бюджета Романовского сельского поселения Дубовского района в </a:t>
            </a:r>
            <a:r>
              <a:rPr lang="ru-RU" sz="2400" b="1" i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400" b="1" i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году, тыс. рублей</a:t>
            </a:r>
            <a:endParaRPr lang="ru-RU" sz="2400" i="1" dirty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0" y="1600200"/>
          <a:ext cx="9144000" cy="5043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</a:rPr>
              <a:t>Динамика поступлений                                                                                       налога на имущество физических лиц в местный бюджет</a:t>
            </a:r>
            <a:endParaRPr lang="ru-RU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0" y="1600200"/>
          <a:ext cx="9001156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400" b="1" i="1" dirty="0" smtClean="0">
                <a:solidFill>
                  <a:srgbClr val="0070C0"/>
                </a:solidFill>
              </a:rPr>
              <a:t>Динамика поступлений                                                                     налога на имущество</a:t>
            </a:r>
            <a:br>
              <a:rPr lang="ru-RU" sz="2400" b="1" i="1" dirty="0" smtClean="0">
                <a:solidFill>
                  <a:srgbClr val="0070C0"/>
                </a:solidFill>
              </a:rPr>
            </a:br>
            <a:r>
              <a:rPr lang="ru-RU" sz="2400" b="1" i="1" dirty="0" smtClean="0">
                <a:solidFill>
                  <a:srgbClr val="0070C0"/>
                </a:solidFill>
              </a:rPr>
              <a:t> физических лиц в местный бюджет</a:t>
            </a:r>
            <a:endParaRPr lang="ru-RU" sz="2400" dirty="0">
              <a:solidFill>
                <a:srgbClr val="0070C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571500" y="1600200"/>
          <a:ext cx="8194675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400" b="1" i="1" dirty="0" smtClean="0">
                <a:solidFill>
                  <a:schemeClr val="bg1"/>
                </a:solidFill>
              </a:rPr>
              <a:t>Динамика поступлений земельного налога в местный бюджет</a:t>
            </a:r>
            <a:endParaRPr lang="ru-RU" sz="2400" dirty="0">
              <a:solidFill>
                <a:schemeClr val="bg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571500" y="1600200"/>
          <a:ext cx="8194675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Autofit/>
          </a:bodyPr>
          <a:lstStyle/>
          <a:p>
            <a:pPr algn="ctr"/>
            <a:r>
              <a:rPr lang="ru-RU" sz="24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Динамика поступлений государственной пошлины в местный бюджет</a:t>
            </a:r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571500" y="1600200"/>
          <a:ext cx="8194675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400" b="1" i="1" dirty="0" smtClean="0">
                <a:solidFill>
                  <a:schemeClr val="tx1"/>
                </a:solidFill>
              </a:rPr>
              <a:t>Динамика поступлений доходов                                                          от использования имущества в местный бюджет</a:t>
            </a: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571500" y="1600200"/>
          <a:ext cx="8194675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400" b="1" i="1" dirty="0" smtClean="0">
                <a:solidFill>
                  <a:schemeClr val="tx1"/>
                </a:solidFill>
              </a:rPr>
              <a:t>Динамика поступлений штрафов в местный бюджет</a:t>
            </a: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571500" y="1600200"/>
          <a:ext cx="8194675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358246" cy="990600"/>
          </a:xfrm>
          <a:solidFill>
            <a:srgbClr val="92D050"/>
          </a:solidFill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Безвозмездные поступления                    из областного бюджета</a:t>
            </a:r>
            <a:endParaRPr lang="ru-RU" sz="2400" dirty="0">
              <a:solidFill>
                <a:srgbClr val="7030A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571500" y="2786058"/>
          <a:ext cx="8194675" cy="3714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71472" y="1142985"/>
          <a:ext cx="8286808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6808"/>
              </a:tblGrid>
              <a:tr h="241967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Дотации- предоставляются без определенной конкретной цели их использования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2582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Субвенции-</a:t>
                      </a:r>
                      <a:r>
                        <a:rPr kumimoji="0" lang="ru-RU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Предоставляются</a:t>
                      </a:r>
                      <a:r>
                        <a:rPr kumimoji="0" lang="ru-RU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на финансирование «переданных» другим публично-правовым образованием полномочий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Иные межбюджетные трансферты- Предоставляются на условиях долевого </a:t>
                      </a:r>
                      <a:r>
                        <a:rPr kumimoji="0" lang="ru-RU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софинансирования</a:t>
                      </a: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расходов других бюджетов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4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/>
          <p:cNvSpPr>
            <a:spLocks noGrp="1"/>
          </p:cNvSpPr>
          <p:nvPr>
            <p:ph type="title"/>
          </p:nvPr>
        </p:nvSpPr>
        <p:spPr>
          <a:xfrm>
            <a:off x="928688" y="285750"/>
            <a:ext cx="7772400" cy="1143000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РАСХОДЫ БЮДЖЕТА</a:t>
            </a:r>
          </a:p>
        </p:txBody>
      </p:sp>
      <p:sp>
        <p:nvSpPr>
          <p:cNvPr id="37891" name="Таблица 2"/>
          <p:cNvSpPr>
            <a:spLocks noGrp="1" noTextEdit="1"/>
          </p:cNvSpPr>
          <p:nvPr>
            <p:ph type="tbl" idx="1"/>
          </p:nvPr>
        </p:nvSpPr>
        <p:spPr>
          <a:xfrm>
            <a:off x="3786188" y="1857375"/>
            <a:ext cx="2286000" cy="214313"/>
          </a:xfrm>
        </p:spPr>
      </p:sp>
      <p:sp>
        <p:nvSpPr>
          <p:cNvPr id="4" name="Лента лицом вниз 3"/>
          <p:cNvSpPr/>
          <p:nvPr/>
        </p:nvSpPr>
        <p:spPr>
          <a:xfrm>
            <a:off x="714375" y="1643063"/>
            <a:ext cx="8143875" cy="1214437"/>
          </a:xfrm>
          <a:prstGeom prst="ribbon">
            <a:avLst>
              <a:gd name="adj1" fmla="val 16667"/>
              <a:gd name="adj2" fmla="val 75000"/>
            </a:avLst>
          </a:prstGeom>
          <a:solidFill>
            <a:srgbClr val="0051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ru-RU"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РАСХОДЫ БЮДЖЕТА – выплачиваемые из бюджета денежные средства</a:t>
            </a:r>
            <a:endParaRPr lang="ru-RU" sz="2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3000375" y="3071813"/>
            <a:ext cx="4286250" cy="755650"/>
          </a:xfrm>
          <a:prstGeom prst="flowChartAlternateProcess">
            <a:avLst/>
          </a:prstGeom>
          <a:solidFill>
            <a:srgbClr val="129B0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РАСХОДЫ БЮДЖЕТА  распределены по:</a:t>
            </a:r>
            <a:endParaRPr lang="ru-RU" sz="240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7" name="Багетная рамка 6"/>
          <p:cNvSpPr/>
          <p:nvPr/>
        </p:nvSpPr>
        <p:spPr>
          <a:xfrm>
            <a:off x="714375" y="4357688"/>
            <a:ext cx="2214563" cy="1643062"/>
          </a:xfrm>
          <a:prstGeom prst="bevel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ru-RU" sz="1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 </a:t>
            </a:r>
          </a:p>
          <a:p>
            <a:pPr algn="ctr" eaLnBrk="0" hangingPunct="0">
              <a:defRPr/>
            </a:pPr>
            <a:r>
              <a:rPr lang="ru-RU" sz="1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разделам бюджетной классификации</a:t>
            </a:r>
            <a:endParaRPr lang="ru-RU" sz="1600" b="1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" name="Багетная рамка 7"/>
          <p:cNvSpPr/>
          <p:nvPr/>
        </p:nvSpPr>
        <p:spPr>
          <a:xfrm>
            <a:off x="3500438" y="4357688"/>
            <a:ext cx="2143125" cy="1643062"/>
          </a:xfrm>
          <a:prstGeom prst="bevel">
            <a:avLst/>
          </a:prstGeom>
          <a:solidFill>
            <a:srgbClr val="8600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ru-RU" sz="1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</a:t>
            </a:r>
          </a:p>
          <a:p>
            <a:pPr algn="ctr" eaLnBrk="0" hangingPunct="0">
              <a:defRPr/>
            </a:pPr>
            <a:r>
              <a:rPr lang="ru-RU" sz="1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главному распорядителю</a:t>
            </a:r>
            <a:endParaRPr lang="ru-RU" sz="1600" b="1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" name="Багетная рамка 8"/>
          <p:cNvSpPr/>
          <p:nvPr/>
        </p:nvSpPr>
        <p:spPr>
          <a:xfrm>
            <a:off x="6286500" y="4357688"/>
            <a:ext cx="2143125" cy="1643062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 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муниципальным программам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800" b="1" i="1" spc="3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Динамика расходов бюджета                                          Романовского сельского поселения, тыс. </a:t>
            </a:r>
            <a:r>
              <a:rPr lang="ru-RU" sz="2800" b="1" i="1" spc="3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руб</a:t>
            </a:r>
            <a:endParaRPr lang="ru-RU" sz="2800" i="1" spc="3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14282" y="1600200"/>
          <a:ext cx="8786874" cy="5114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186766" cy="146304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Основа формирования бюджета Романовского сельского поселения Дубовского района на </a:t>
            </a: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2022 </a:t>
            </a: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год и плановый период </a:t>
            </a: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2023 </a:t>
            </a: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и </a:t>
            </a: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2024 </a:t>
            </a: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годов :</a:t>
            </a:r>
            <a:endParaRPr lang="ru-RU" sz="2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714488"/>
          <a:ext cx="8258204" cy="4469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8204"/>
              </a:tblGrid>
              <a:tr h="1351254">
                <a:tc>
                  <a:txBody>
                    <a:bodyPr/>
                    <a:lstStyle/>
                    <a:p>
                      <a:r>
                        <a:rPr kumimoji="0" lang="ru-RU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Проект областного закона «Об областном бюджете на </a:t>
                      </a:r>
                      <a:r>
                        <a:rPr kumimoji="0" lang="ru-RU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2022</a:t>
                      </a:r>
                      <a:endParaRPr kumimoji="0" lang="ru-RU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 и на плановый период </a:t>
                      </a:r>
                      <a:r>
                        <a:rPr kumimoji="0" lang="ru-RU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2023 </a:t>
                      </a:r>
                      <a:r>
                        <a:rPr kumimoji="0" lang="ru-RU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 </a:t>
                      </a:r>
                      <a:r>
                        <a:rPr kumimoji="0" lang="ru-RU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2024 </a:t>
                      </a:r>
                      <a:r>
                        <a:rPr kumimoji="0" lang="ru-RU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годов»</a:t>
                      </a:r>
                    </a:p>
                    <a:p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0394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</a:rPr>
                        <a:t>Основные направления бюджетной и налоговой политики Романовского сельского поселения на </a:t>
                      </a:r>
                      <a:r>
                        <a:rPr lang="ru-RU" b="1" dirty="0" smtClean="0">
                          <a:latin typeface="Times New Roman" pitchFamily="18" charset="0"/>
                        </a:rPr>
                        <a:t>2022 </a:t>
                      </a:r>
                      <a:r>
                        <a:rPr lang="ru-RU" b="1" dirty="0" smtClean="0">
                          <a:latin typeface="Times New Roman" pitchFamily="18" charset="0"/>
                        </a:rPr>
                        <a:t>- </a:t>
                      </a:r>
                      <a:r>
                        <a:rPr lang="ru-RU" b="1" dirty="0" smtClean="0">
                          <a:latin typeface="Times New Roman" pitchFamily="18" charset="0"/>
                        </a:rPr>
                        <a:t>2024 </a:t>
                      </a:r>
                      <a:r>
                        <a:rPr lang="ru-RU" b="1" dirty="0" smtClean="0">
                          <a:latin typeface="Times New Roman" pitchFamily="18" charset="0"/>
                        </a:rPr>
                        <a:t>годы</a:t>
                      </a:r>
                    </a:p>
                    <a:p>
                      <a:endParaRPr lang="ru-RU" b="1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0394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</a:rPr>
                        <a:t>Прогноз социально-экономического развития Романовского сельского поселения на </a:t>
                      </a:r>
                      <a:r>
                        <a:rPr lang="ru-RU" b="1" dirty="0" smtClean="0">
                          <a:latin typeface="Times New Roman" pitchFamily="18" charset="0"/>
                        </a:rPr>
                        <a:t>2022 </a:t>
                      </a:r>
                      <a:r>
                        <a:rPr lang="ru-RU" b="1" dirty="0" smtClean="0">
                          <a:latin typeface="Times New Roman" pitchFamily="18" charset="0"/>
                        </a:rPr>
                        <a:t>- </a:t>
                      </a:r>
                      <a:r>
                        <a:rPr lang="ru-RU" b="1" dirty="0" smtClean="0">
                          <a:latin typeface="Times New Roman" pitchFamily="18" charset="0"/>
                        </a:rPr>
                        <a:t>2024годы</a:t>
                      </a:r>
                      <a:endParaRPr lang="ru-RU" b="1" dirty="0" smtClean="0">
                        <a:latin typeface="Times New Roman" pitchFamily="18" charset="0"/>
                      </a:endParaRPr>
                    </a:p>
                    <a:p>
                      <a:endParaRPr lang="ru-RU" b="1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0394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1" dirty="0" smtClean="0">
                        <a:latin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</a:rPr>
                        <a:t>Муниципальные программы Романовского сельского поселения</a:t>
                      </a:r>
                    </a:p>
                    <a:p>
                      <a:endParaRPr lang="ru-RU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Структура расходов бюджета в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году,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Структура расходов бюджета в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году,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  <a:solidFill>
            <a:schemeClr val="accent6"/>
          </a:solidFill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Структура расходов бюджета в </a:t>
            </a:r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году, </a:t>
            </a:r>
            <a:r>
              <a:rPr lang="ru-RU" sz="2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dissolv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Заголовок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Зачем формировать и исполнять бюджет </a:t>
            </a:r>
            <a:r>
              <a:rPr lang="en-US" sz="2400" b="1" dirty="0" smtClean="0">
                <a:solidFill>
                  <a:srgbClr val="FF0000"/>
                </a:solidFill>
              </a:rPr>
              <a:t>                              </a:t>
            </a:r>
            <a:r>
              <a:rPr lang="ru-RU" sz="2400" b="1" dirty="0" smtClean="0">
                <a:solidFill>
                  <a:srgbClr val="FF0000"/>
                </a:solidFill>
              </a:rPr>
              <a:t>по программам </a:t>
            </a:r>
            <a:r>
              <a:rPr lang="en-US" sz="2400" b="1" dirty="0" smtClean="0">
                <a:solidFill>
                  <a:srgbClr val="FF0000"/>
                </a:solidFill>
              </a:rPr>
              <a:t>? </a:t>
            </a:r>
            <a:endParaRPr lang="ru-RU" sz="2400" b="1" dirty="0" smtClean="0">
              <a:solidFill>
                <a:srgbClr val="FF0000"/>
              </a:solidFill>
            </a:endParaRPr>
          </a:p>
        </p:txBody>
      </p:sp>
      <p:sp>
        <p:nvSpPr>
          <p:cNvPr id="38915" name="Таблица 2"/>
          <p:cNvSpPr>
            <a:spLocks noGrp="1" noTextEdit="1"/>
          </p:cNvSpPr>
          <p:nvPr>
            <p:ph type="tbl" idx="1"/>
          </p:nvPr>
        </p:nvSpPr>
        <p:spPr>
          <a:xfrm>
            <a:off x="7143750" y="2500313"/>
            <a:ext cx="2143125" cy="428625"/>
          </a:xfrm>
        </p:spPr>
      </p:sp>
      <p:sp>
        <p:nvSpPr>
          <p:cNvPr id="4" name="12-конечная звезда 3"/>
          <p:cNvSpPr/>
          <p:nvPr/>
        </p:nvSpPr>
        <p:spPr>
          <a:xfrm>
            <a:off x="714375" y="2286000"/>
            <a:ext cx="1571625" cy="1285875"/>
          </a:xfrm>
          <a:prstGeom prst="star12">
            <a:avLst/>
          </a:prstGeom>
          <a:solidFill>
            <a:schemeClr val="tx2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latin typeface="+mj-lt"/>
              </a:rPr>
              <a:t>ЦЕЛЬ</a:t>
            </a:r>
            <a:endParaRPr lang="ru-RU" dirty="0">
              <a:latin typeface="+mj-lt"/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86063" y="1714500"/>
            <a:ext cx="1285875" cy="642938"/>
          </a:xfrm>
          <a:prstGeom prst="flowChartAlternateProcess">
            <a:avLst/>
          </a:prstGeom>
          <a:solidFill>
            <a:srgbClr val="2203A5"/>
          </a:solidFill>
          <a:ln>
            <a:solidFill>
              <a:srgbClr val="2203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+mj-lt"/>
              </a:rPr>
              <a:t>З</a:t>
            </a:r>
            <a:r>
              <a:rPr lang="ru-RU" b="1" dirty="0" err="1">
                <a:latin typeface="+mj-lt"/>
              </a:rPr>
              <a:t>адача</a:t>
            </a:r>
            <a:r>
              <a:rPr lang="ru-RU" b="1" dirty="0">
                <a:latin typeface="+mj-lt"/>
              </a:rPr>
              <a:t> 1</a:t>
            </a:r>
            <a:endParaRPr lang="ru-RU" dirty="0">
              <a:latin typeface="+mj-lt"/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2786063" y="2500313"/>
            <a:ext cx="1285875" cy="684212"/>
          </a:xfrm>
          <a:prstGeom prst="flowChartAlternateProcess">
            <a:avLst/>
          </a:prstGeom>
          <a:solidFill>
            <a:srgbClr val="0051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+mj-lt"/>
              </a:rPr>
              <a:t>З</a:t>
            </a:r>
            <a:r>
              <a:rPr lang="ru-RU" b="1" dirty="0" err="1">
                <a:latin typeface="+mj-lt"/>
              </a:rPr>
              <a:t>адача</a:t>
            </a:r>
            <a:r>
              <a:rPr lang="ru-RU" b="1" dirty="0">
                <a:latin typeface="+mj-lt"/>
              </a:rPr>
              <a:t> 1</a:t>
            </a:r>
            <a:endParaRPr lang="ru-RU" dirty="0">
              <a:latin typeface="+mj-lt"/>
            </a:endParaRP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2857500" y="3286125"/>
            <a:ext cx="1214438" cy="714375"/>
          </a:xfrm>
          <a:prstGeom prst="flowChartAlternateProcess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+mj-lt"/>
              </a:rPr>
              <a:t>З</a:t>
            </a:r>
            <a:r>
              <a:rPr lang="ru-RU" b="1" dirty="0" err="1">
                <a:latin typeface="+mj-lt"/>
              </a:rPr>
              <a:t>адача</a:t>
            </a:r>
            <a:r>
              <a:rPr lang="ru-RU" b="1" dirty="0">
                <a:latin typeface="+mj-lt"/>
              </a:rPr>
              <a:t> 1</a:t>
            </a:r>
            <a:endParaRPr lang="ru-RU" dirty="0">
              <a:latin typeface="+mj-lt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5400000">
            <a:off x="1607344" y="2893219"/>
            <a:ext cx="1785938" cy="0"/>
          </a:xfrm>
          <a:prstGeom prst="line">
            <a:avLst/>
          </a:prstGeom>
          <a:ln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4" idx="1"/>
          </p:cNvCxnSpPr>
          <p:nvPr/>
        </p:nvCxnSpPr>
        <p:spPr>
          <a:xfrm>
            <a:off x="2286000" y="2928938"/>
            <a:ext cx="428625" cy="1587"/>
          </a:xfrm>
          <a:prstGeom prst="straightConnector1">
            <a:avLst/>
          </a:prstGeom>
          <a:ln>
            <a:solidFill>
              <a:schemeClr val="tx2">
                <a:lumMod val="90000"/>
                <a:lumOff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2500313" y="2000250"/>
            <a:ext cx="285750" cy="1588"/>
          </a:xfrm>
          <a:prstGeom prst="straightConnector1">
            <a:avLst/>
          </a:prstGeom>
          <a:ln>
            <a:solidFill>
              <a:schemeClr val="tx2">
                <a:lumMod val="90000"/>
                <a:lumOff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2500313" y="3786188"/>
            <a:ext cx="285750" cy="1587"/>
          </a:xfrm>
          <a:prstGeom prst="straightConnector1">
            <a:avLst/>
          </a:prstGeom>
          <a:ln>
            <a:solidFill>
              <a:schemeClr val="tx2">
                <a:lumMod val="90000"/>
                <a:lumOff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4214813" y="2000250"/>
            <a:ext cx="285750" cy="1588"/>
          </a:xfrm>
          <a:prstGeom prst="straightConnector1">
            <a:avLst/>
          </a:prstGeom>
          <a:ln>
            <a:solidFill>
              <a:schemeClr val="tx2">
                <a:lumMod val="90000"/>
                <a:lumOff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4214813" y="2928938"/>
            <a:ext cx="285750" cy="1587"/>
          </a:xfrm>
          <a:prstGeom prst="straightConnector1">
            <a:avLst/>
          </a:prstGeom>
          <a:ln>
            <a:solidFill>
              <a:schemeClr val="tx2">
                <a:lumMod val="90000"/>
                <a:lumOff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4214813" y="3714750"/>
            <a:ext cx="285750" cy="1588"/>
          </a:xfrm>
          <a:prstGeom prst="straightConnector1">
            <a:avLst/>
          </a:prstGeom>
          <a:ln>
            <a:solidFill>
              <a:schemeClr val="tx2">
                <a:lumMod val="90000"/>
                <a:lumOff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Овал 46"/>
          <p:cNvSpPr/>
          <p:nvPr/>
        </p:nvSpPr>
        <p:spPr>
          <a:xfrm>
            <a:off x="4572000" y="1643063"/>
            <a:ext cx="571500" cy="714375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latin typeface="+mj-lt"/>
              </a:rPr>
              <a:t>1</a:t>
            </a:r>
            <a:endParaRPr lang="ru-RU" dirty="0">
              <a:latin typeface="+mj-lt"/>
            </a:endParaRPr>
          </a:p>
        </p:txBody>
      </p:sp>
      <p:sp>
        <p:nvSpPr>
          <p:cNvPr id="48" name="Овал 47"/>
          <p:cNvSpPr/>
          <p:nvPr/>
        </p:nvSpPr>
        <p:spPr>
          <a:xfrm>
            <a:off x="5357813" y="2500313"/>
            <a:ext cx="571500" cy="714375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latin typeface="+mj-lt"/>
              </a:rPr>
              <a:t>2</a:t>
            </a:r>
            <a:endParaRPr lang="ru-RU" dirty="0">
              <a:latin typeface="+mj-lt"/>
            </a:endParaRPr>
          </a:p>
        </p:txBody>
      </p:sp>
      <p:sp>
        <p:nvSpPr>
          <p:cNvPr id="49" name="Овал 48"/>
          <p:cNvSpPr/>
          <p:nvPr/>
        </p:nvSpPr>
        <p:spPr>
          <a:xfrm>
            <a:off x="5357813" y="1643063"/>
            <a:ext cx="571500" cy="71437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latin typeface="+mj-lt"/>
              </a:rPr>
              <a:t>2</a:t>
            </a:r>
            <a:endParaRPr lang="ru-RU" dirty="0">
              <a:latin typeface="+mj-lt"/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6215063" y="2500313"/>
            <a:ext cx="571500" cy="714375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latin typeface="+mj-lt"/>
              </a:rPr>
              <a:t>3</a:t>
            </a:r>
            <a:endParaRPr lang="ru-RU" dirty="0">
              <a:latin typeface="+mj-lt"/>
            </a:endParaRPr>
          </a:p>
        </p:txBody>
      </p:sp>
      <p:sp>
        <p:nvSpPr>
          <p:cNvPr id="51" name="Овал 50"/>
          <p:cNvSpPr/>
          <p:nvPr/>
        </p:nvSpPr>
        <p:spPr>
          <a:xfrm>
            <a:off x="6143625" y="1643063"/>
            <a:ext cx="571500" cy="714375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3</a:t>
            </a:r>
            <a:endParaRPr lang="ru-RU" dirty="0"/>
          </a:p>
        </p:txBody>
      </p:sp>
      <p:sp>
        <p:nvSpPr>
          <p:cNvPr id="52" name="Овал 51"/>
          <p:cNvSpPr/>
          <p:nvPr/>
        </p:nvSpPr>
        <p:spPr>
          <a:xfrm>
            <a:off x="6215063" y="3357563"/>
            <a:ext cx="571500" cy="714375"/>
          </a:xfrm>
          <a:prstGeom prst="ellipse">
            <a:avLst/>
          </a:prstGeom>
          <a:solidFill>
            <a:srgbClr val="E871F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latin typeface="+mj-lt"/>
              </a:rPr>
              <a:t>3</a:t>
            </a:r>
            <a:endParaRPr lang="ru-RU" dirty="0">
              <a:latin typeface="+mj-lt"/>
            </a:endParaRPr>
          </a:p>
        </p:txBody>
      </p:sp>
      <p:sp>
        <p:nvSpPr>
          <p:cNvPr id="53" name="Овал 52"/>
          <p:cNvSpPr/>
          <p:nvPr/>
        </p:nvSpPr>
        <p:spPr>
          <a:xfrm>
            <a:off x="5429250" y="3357563"/>
            <a:ext cx="571500" cy="714375"/>
          </a:xfrm>
          <a:prstGeom prst="ellipse">
            <a:avLst/>
          </a:prstGeom>
          <a:solidFill>
            <a:srgbClr val="8600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latin typeface="+mj-lt"/>
              </a:rPr>
              <a:t>2</a:t>
            </a:r>
            <a:endParaRPr lang="ru-RU" dirty="0">
              <a:latin typeface="+mj-lt"/>
            </a:endParaRPr>
          </a:p>
        </p:txBody>
      </p:sp>
      <p:sp>
        <p:nvSpPr>
          <p:cNvPr id="54" name="Овал 53"/>
          <p:cNvSpPr/>
          <p:nvPr/>
        </p:nvSpPr>
        <p:spPr>
          <a:xfrm>
            <a:off x="4572000" y="2500313"/>
            <a:ext cx="571500" cy="714375"/>
          </a:xfrm>
          <a:prstGeom prst="ellipse">
            <a:avLst/>
          </a:prstGeom>
          <a:solidFill>
            <a:srgbClr val="129B0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latin typeface="+mj-lt"/>
              </a:rPr>
              <a:t>1</a:t>
            </a:r>
            <a:endParaRPr lang="ru-RU" dirty="0">
              <a:latin typeface="+mj-lt"/>
            </a:endParaRPr>
          </a:p>
        </p:txBody>
      </p:sp>
      <p:sp>
        <p:nvSpPr>
          <p:cNvPr id="55" name="Овал 54"/>
          <p:cNvSpPr/>
          <p:nvPr/>
        </p:nvSpPr>
        <p:spPr>
          <a:xfrm>
            <a:off x="4643438" y="3357563"/>
            <a:ext cx="571500" cy="71437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latin typeface="+mj-lt"/>
              </a:rPr>
              <a:t>1</a:t>
            </a:r>
            <a:endParaRPr lang="ru-RU" dirty="0">
              <a:latin typeface="+mj-lt"/>
            </a:endParaRPr>
          </a:p>
        </p:txBody>
      </p:sp>
      <p:cxnSp>
        <p:nvCxnSpPr>
          <p:cNvPr id="56" name="Прямая со стрелкой 55"/>
          <p:cNvCxnSpPr/>
          <p:nvPr/>
        </p:nvCxnSpPr>
        <p:spPr>
          <a:xfrm>
            <a:off x="5072063" y="2000250"/>
            <a:ext cx="285750" cy="1588"/>
          </a:xfrm>
          <a:prstGeom prst="straightConnector1">
            <a:avLst/>
          </a:prstGeom>
          <a:ln>
            <a:solidFill>
              <a:schemeClr val="tx2">
                <a:lumMod val="90000"/>
                <a:lumOff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5857875" y="2000250"/>
            <a:ext cx="285750" cy="1588"/>
          </a:xfrm>
          <a:prstGeom prst="straightConnector1">
            <a:avLst/>
          </a:prstGeom>
          <a:ln>
            <a:solidFill>
              <a:schemeClr val="tx2">
                <a:lumMod val="90000"/>
                <a:lumOff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>
            <a:off x="5072063" y="2928938"/>
            <a:ext cx="285750" cy="1587"/>
          </a:xfrm>
          <a:prstGeom prst="straightConnector1">
            <a:avLst/>
          </a:prstGeom>
          <a:ln>
            <a:solidFill>
              <a:schemeClr val="tx2">
                <a:lumMod val="90000"/>
                <a:lumOff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>
            <a:off x="5929313" y="2928938"/>
            <a:ext cx="285750" cy="1587"/>
          </a:xfrm>
          <a:prstGeom prst="straightConnector1">
            <a:avLst/>
          </a:prstGeom>
          <a:ln>
            <a:solidFill>
              <a:schemeClr val="tx2">
                <a:lumMod val="90000"/>
                <a:lumOff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/>
          <p:nvPr/>
        </p:nvCxnSpPr>
        <p:spPr>
          <a:xfrm>
            <a:off x="5143500" y="3714750"/>
            <a:ext cx="285750" cy="1588"/>
          </a:xfrm>
          <a:prstGeom prst="straightConnector1">
            <a:avLst/>
          </a:prstGeom>
          <a:ln>
            <a:solidFill>
              <a:schemeClr val="tx2">
                <a:lumMod val="90000"/>
                <a:lumOff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>
          <a:xfrm>
            <a:off x="5929313" y="3714750"/>
            <a:ext cx="285750" cy="1588"/>
          </a:xfrm>
          <a:prstGeom prst="straightConnector1">
            <a:avLst/>
          </a:prstGeom>
          <a:ln>
            <a:solidFill>
              <a:schemeClr val="tx2">
                <a:lumMod val="90000"/>
                <a:lumOff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Правая фигурная скобка 61"/>
          <p:cNvSpPr/>
          <p:nvPr/>
        </p:nvSpPr>
        <p:spPr>
          <a:xfrm>
            <a:off x="6858000" y="1857375"/>
            <a:ext cx="428625" cy="2000250"/>
          </a:xfrm>
          <a:prstGeom prst="rightBrace">
            <a:avLst>
              <a:gd name="adj1" fmla="val 8333"/>
              <a:gd name="adj2" fmla="val 50000"/>
            </a:avLst>
          </a:prstGeom>
          <a:ln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b="1" dirty="0"/>
          </a:p>
        </p:txBody>
      </p:sp>
      <p:sp>
        <p:nvSpPr>
          <p:cNvPr id="63" name="Багетная рамка 62"/>
          <p:cNvSpPr/>
          <p:nvPr/>
        </p:nvSpPr>
        <p:spPr>
          <a:xfrm>
            <a:off x="7286625" y="2357438"/>
            <a:ext cx="1714500" cy="1042987"/>
          </a:xfrm>
          <a:prstGeom prst="bevel">
            <a:avLst/>
          </a:prstGeom>
          <a:solidFill>
            <a:srgbClr val="8600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latin typeface="+mj-lt"/>
              </a:rPr>
              <a:t>Показатели эффективности</a:t>
            </a:r>
            <a:endParaRPr lang="ru-RU" sz="1400" dirty="0">
              <a:latin typeface="+mj-lt"/>
            </a:endParaRPr>
          </a:p>
        </p:txBody>
      </p:sp>
      <p:sp>
        <p:nvSpPr>
          <p:cNvPr id="38944" name="Прямоугольник 64"/>
          <p:cNvSpPr>
            <a:spLocks noChangeArrowheads="1"/>
          </p:cNvSpPr>
          <p:nvPr/>
        </p:nvSpPr>
        <p:spPr bwMode="auto">
          <a:xfrm>
            <a:off x="928688" y="4357688"/>
            <a:ext cx="8072437" cy="218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1600" b="1">
                <a:solidFill>
                  <a:srgbClr val="610061"/>
                </a:solidFill>
                <a:latin typeface="Times New Roman" pitchFamily="18" charset="0"/>
                <a:cs typeface="Times New Roman" pitchFamily="18" charset="0"/>
              </a:rPr>
              <a:t>Основные преимущества программного бюджета:</a:t>
            </a:r>
          </a:p>
          <a:p>
            <a:pPr eaLnBrk="0" hangingPunct="0"/>
            <a:endParaRPr lang="ru-RU" sz="800" b="1">
              <a:solidFill>
                <a:srgbClr val="610061"/>
              </a:solidFill>
              <a:latin typeface="Times New Roman" pitchFamily="18" charset="0"/>
            </a:endParaRPr>
          </a:p>
          <a:p>
            <a:pPr eaLnBrk="0" hangingPunct="0">
              <a:buFontTx/>
              <a:buChar char="-"/>
            </a:pPr>
            <a:r>
              <a:rPr lang="ru-RU" sz="1600" b="1">
                <a:solidFill>
                  <a:srgbClr val="610061"/>
                </a:solidFill>
                <a:latin typeface="Times New Roman" pitchFamily="18" charset="0"/>
                <a:cs typeface="Times New Roman" pitchFamily="18" charset="0"/>
              </a:rPr>
              <a:t>установление ответственности каждого распорядителя бюджетных средств на конкретный результат его деятельности;</a:t>
            </a:r>
          </a:p>
          <a:p>
            <a:pPr eaLnBrk="0" hangingPunct="0">
              <a:buFontTx/>
              <a:buChar char="-"/>
            </a:pPr>
            <a:endParaRPr lang="ru-RU" sz="800" b="1">
              <a:solidFill>
                <a:srgbClr val="610061"/>
              </a:solidFill>
              <a:latin typeface="Times New Roman" pitchFamily="18" charset="0"/>
            </a:endParaRPr>
          </a:p>
          <a:p>
            <a:pPr eaLnBrk="0" hangingPunct="0">
              <a:buFontTx/>
              <a:buChar char="-"/>
            </a:pPr>
            <a:r>
              <a:rPr lang="ru-RU" sz="1600" b="1">
                <a:solidFill>
                  <a:srgbClr val="610061"/>
                </a:solidFill>
                <a:latin typeface="Times New Roman" pitchFamily="18" charset="0"/>
                <a:cs typeface="Times New Roman" pitchFamily="18" charset="0"/>
              </a:rPr>
              <a:t>возможность оценки реальных результатов деятельности в детализации до услуг, работ, мероприятий;</a:t>
            </a:r>
          </a:p>
          <a:p>
            <a:pPr eaLnBrk="0" hangingPunct="0">
              <a:buFontTx/>
              <a:buChar char="-"/>
            </a:pPr>
            <a:endParaRPr lang="ru-RU" sz="800" b="1">
              <a:solidFill>
                <a:srgbClr val="610061"/>
              </a:solidFill>
              <a:latin typeface="Times New Roman" pitchFamily="18" charset="0"/>
            </a:endParaRPr>
          </a:p>
          <a:p>
            <a:pPr eaLnBrk="0" hangingPunct="0"/>
            <a:r>
              <a:rPr lang="ru-RU" sz="1600" b="1">
                <a:solidFill>
                  <a:srgbClr val="610061"/>
                </a:solidFill>
                <a:latin typeface="Times New Roman" pitchFamily="18" charset="0"/>
                <a:cs typeface="Times New Roman" pitchFamily="18" charset="0"/>
              </a:rPr>
              <a:t>- возможность оценки эффективности работы учреждений в процессе выполнения целей, муниципальных заданий</a:t>
            </a:r>
            <a:endParaRPr lang="ru-RU" sz="1600" b="1">
              <a:solidFill>
                <a:srgbClr val="61006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Расходы бюджета , формируемые в рамках муниципальных программ и 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расходы , </a:t>
            </a: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тыс. </a:t>
            </a:r>
            <a:r>
              <a:rPr lang="ru-RU" sz="24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руб</a:t>
            </a:r>
            <a:endParaRPr lang="ru-RU" sz="2400" dirty="0">
              <a:solidFill>
                <a:srgbClr val="7030A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58204" cy="1463040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Доля муниципальных программ в общем объеме расходов, запланированных на реализацию муниципальных программ бюджета Романовского сельского поселения в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году, тыс.рублей</a:t>
            </a:r>
            <a:endParaRPr lang="ru-RU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82296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58204" cy="146304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Доля муниципальных программ в общем объеме расходов, запланированных на реализацию муниципальных программ бюджета Романовского сельского поселения в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году, тыс.рублей</a:t>
            </a:r>
            <a:endParaRPr lang="ru-RU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82296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58204" cy="1463040"/>
          </a:xfrm>
          <a:solidFill>
            <a:srgbClr val="FFC000"/>
          </a:solidFill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Доля муниципальных программ в общем объеме расходов, запланированных на реализацию муниципальных программ бюджета Романовского сельского поселения в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году, тыс.рублей</a:t>
            </a:r>
            <a:endParaRPr lang="ru-RU" sz="2000" b="1" dirty="0">
              <a:solidFill>
                <a:srgbClr val="7030A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82296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ctr" eaLnBrk="1" hangingPunct="1"/>
            <a:r>
              <a:rPr lang="ru-RU" sz="3200" b="1" i="1" dirty="0" smtClean="0">
                <a:solidFill>
                  <a:schemeClr val="tx1"/>
                </a:solidFill>
              </a:rPr>
              <a:t>Численность населения Романовского сельского поселения</a:t>
            </a:r>
          </a:p>
        </p:txBody>
      </p:sp>
      <p:graphicFrame>
        <p:nvGraphicFramePr>
          <p:cNvPr id="233524" name="Group 52"/>
          <p:cNvGraphicFramePr>
            <a:graphicFrameLocks noGrp="1"/>
          </p:cNvGraphicFramePr>
          <p:nvPr>
            <p:ph type="tbl" idx="1"/>
          </p:nvPr>
        </p:nvGraphicFramePr>
        <p:xfrm>
          <a:off x="914400" y="1600200"/>
          <a:ext cx="7772400" cy="3933192"/>
        </p:xfrm>
        <a:graphic>
          <a:graphicData uri="http://schemas.openxmlformats.org/drawingml/2006/table">
            <a:tbl>
              <a:tblPr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</a:tblPr>
              <a:tblGrid>
                <a:gridCol w="3886200"/>
                <a:gridCol w="3886200"/>
              </a:tblGrid>
              <a:tr h="6048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667 человек  - 3 населенных пункта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хутор Романов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     467 человек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хутор Моисеев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     109 человек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хутор Донской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91 человек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905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3188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</a:rPr>
                        <a:t>Площадь территории Романовского сельского поселения –  92,5 кв.км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286676" cy="537192"/>
          </a:xfrm>
          <a:solidFill>
            <a:schemeClr val="accent1"/>
          </a:solidFill>
          <a:ln>
            <a:solidFill>
              <a:schemeClr val="tx2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Основные понятия</a:t>
            </a: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1"/>
          </p:nvPr>
        </p:nvGraphicFramePr>
        <p:xfrm>
          <a:off x="914400" y="4071938"/>
          <a:ext cx="7943880" cy="2415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1940"/>
                <a:gridCol w="3971940"/>
              </a:tblGrid>
              <a:tr h="642942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+mj-lt"/>
                        </a:rPr>
                        <a:t>Доходы бюджета – поступающие в бюджет денежные средства</a:t>
                      </a:r>
                      <a:endParaRPr lang="ru-RU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+mj-lt"/>
                        </a:rPr>
                        <a:t>Расходы бюджета – выплачиваемые из бюджета денежные средства</a:t>
                      </a:r>
                      <a:endParaRPr lang="ru-RU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90000"/>
                        <a:lumOff val="10000"/>
                      </a:schemeClr>
                    </a:solidFill>
                  </a:tcPr>
                </a:tc>
              </a:tr>
              <a:tr h="928698">
                <a:tc gridSpan="2">
                  <a:txBody>
                    <a:bodyPr/>
                    <a:lstStyle/>
                    <a:p>
                      <a:pPr algn="ctr"/>
                      <a:endParaRPr lang="ru-RU" sz="800" b="1" dirty="0" smtClean="0">
                        <a:latin typeface="+mj-lt"/>
                      </a:endParaRPr>
                    </a:p>
                    <a:p>
                      <a:pPr algn="ctr"/>
                      <a:r>
                        <a:rPr lang="ru-RU" b="1" dirty="0" smtClean="0">
                          <a:latin typeface="+mj-lt"/>
                        </a:rPr>
                        <a:t>Дефицит бюджета </a:t>
                      </a:r>
                      <a:r>
                        <a:rPr lang="ru-RU" dirty="0" smtClean="0">
                          <a:latin typeface="+mj-lt"/>
                        </a:rPr>
                        <a:t>– превышение расходов бюджета над его доходами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1" dirty="0" smtClean="0">
                        <a:latin typeface="+mj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err="1" smtClean="0">
                          <a:latin typeface="+mj-lt"/>
                        </a:rPr>
                        <a:t>Профицит</a:t>
                      </a:r>
                      <a:r>
                        <a:rPr lang="ru-RU" b="1" dirty="0" smtClean="0">
                          <a:latin typeface="+mj-lt"/>
                        </a:rPr>
                        <a:t> бюджета </a:t>
                      </a:r>
                      <a:r>
                        <a:rPr lang="ru-RU" dirty="0" smtClean="0">
                          <a:latin typeface="+mj-lt"/>
                        </a:rPr>
                        <a:t>– превышение доходов бюджета над расходами</a:t>
                      </a:r>
                      <a:endParaRPr lang="ru-RU" dirty="0">
                        <a:latin typeface="+mj-lt"/>
                      </a:endParaRPr>
                    </a:p>
                  </a:txBody>
                  <a:tcP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43392">
                <a:tc gridSpan="2">
                  <a:txBody>
                    <a:bodyPr/>
                    <a:lstStyle/>
                    <a:p>
                      <a:endParaRPr lang="ru-RU" sz="900" b="1" dirty="0" smtClean="0">
                        <a:latin typeface="+mj-lt"/>
                      </a:endParaRPr>
                    </a:p>
                    <a:p>
                      <a:pPr algn="l"/>
                      <a:r>
                        <a:rPr lang="ru-RU" b="1" dirty="0" smtClean="0">
                          <a:latin typeface="+mj-lt"/>
                        </a:rPr>
                        <a:t>Важно:</a:t>
                      </a:r>
                      <a:r>
                        <a:rPr lang="ru-RU" baseline="0" dirty="0" smtClean="0">
                          <a:latin typeface="+mj-lt"/>
                        </a:rPr>
                        <a:t> Обязательное требование, предъявляемое к составлению и                        утверждению бюджета – это его сбалансированность</a:t>
                      </a:r>
                      <a:endParaRPr lang="ru-RU" dirty="0">
                        <a:latin typeface="+mj-lt"/>
                      </a:endParaRP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9711" name="Picture 4" descr="D:\i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3" y="1142985"/>
            <a:ext cx="7215238" cy="2857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358246" cy="1463040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Проект бюджета на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 и плановый период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годов направлен на решение следующих ключевых задач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285720" y="1600200"/>
          <a:ext cx="8401080" cy="47828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01080"/>
              </a:tblGrid>
              <a:tr h="1314365">
                <a:tc>
                  <a:txBody>
                    <a:bodyPr/>
                    <a:lstStyle/>
                    <a:p>
                      <a:r>
                        <a:rPr lang="ru-RU" sz="2000" b="0" i="0" kern="1200" baseline="0" dirty="0" smtClean="0">
                          <a:solidFill>
                            <a:schemeClr val="tx1"/>
                          </a:solidFill>
                        </a:rPr>
                        <a:t>обеспечение устойчивости и сбалансированности бюджетной системы в целях гарантированного исполнения действующих и принимаемых расходных обязательств</a:t>
                      </a:r>
                      <a:endParaRPr lang="ru-RU" sz="20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1314365">
                <a:tc>
                  <a:txBody>
                    <a:bodyPr/>
                    <a:lstStyle/>
                    <a:p>
                      <a:r>
                        <a:rPr lang="ru-RU" sz="2000" b="0" i="0" kern="1200" baseline="0" dirty="0" smtClean="0"/>
                        <a:t>повышение эффективности бюджетной политики, в том числе за счет роста эффективности бюджетных расходов, обеспечение </a:t>
                      </a:r>
                      <a:r>
                        <a:rPr lang="ru-RU" sz="2000" b="0" i="0" kern="1200" baseline="0" dirty="0" err="1" smtClean="0"/>
                        <a:t>адресности</a:t>
                      </a:r>
                      <a:r>
                        <a:rPr lang="ru-RU" sz="2000" b="0" i="0" kern="1200" baseline="0" dirty="0" smtClean="0"/>
                        <a:t> </a:t>
                      </a:r>
                      <a:r>
                        <a:rPr lang="ru-RU" sz="2000" b="0" i="0" kern="1200" baseline="0" dirty="0" smtClean="0"/>
                        <a:t>социальной помощи, проведение структурных реформ в социальной сфере</a:t>
                      </a:r>
                      <a:endParaRPr lang="ru-RU" sz="2000" b="0" i="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920055">
                <a:tc>
                  <a:txBody>
                    <a:bodyPr/>
                    <a:lstStyle/>
                    <a:p>
                      <a:r>
                        <a:rPr lang="ru-RU" sz="2000" b="0" i="0" kern="1200" baseline="0" dirty="0" smtClean="0"/>
                        <a:t>соответствие финансовых возможностей поселения ключевым направлениям развития</a:t>
                      </a:r>
                      <a:endParaRPr lang="ru-RU" sz="2000" b="0" i="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533048">
                <a:tc>
                  <a:txBody>
                    <a:bodyPr/>
                    <a:lstStyle/>
                    <a:p>
                      <a:r>
                        <a:rPr lang="ru-RU" sz="2000" b="0" i="0" kern="1200" baseline="0" dirty="0" smtClean="0"/>
                        <a:t>повышение роли бюджетной политики для поддержки экономического роста</a:t>
                      </a:r>
                      <a:endParaRPr lang="ru-RU" sz="2000" b="0" i="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533048">
                <a:tc>
                  <a:txBody>
                    <a:bodyPr/>
                    <a:lstStyle/>
                    <a:p>
                      <a:r>
                        <a:rPr lang="ru-RU" sz="2000" b="0" i="0" kern="1200" baseline="0" dirty="0" smtClean="0"/>
                        <a:t>повышение прозрачности и открытости бюджетного процесса</a:t>
                      </a:r>
                      <a:endParaRPr lang="ru-RU" sz="2000" b="0" i="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Бюджетный процесс-ЭТО</a:t>
            </a:r>
          </a:p>
        </p:txBody>
      </p:sp>
      <p:sp>
        <p:nvSpPr>
          <p:cNvPr id="30723" name="Содержимое 2"/>
          <p:cNvSpPr>
            <a:spLocks noGrp="1"/>
          </p:cNvSpPr>
          <p:nvPr>
            <p:ph sz="quarter" idx="1"/>
          </p:nvPr>
        </p:nvSpPr>
        <p:spPr>
          <a:xfrm>
            <a:off x="3786188" y="3571875"/>
            <a:ext cx="2214562" cy="428625"/>
          </a:xfrm>
        </p:spPr>
        <p:txBody>
          <a:bodyPr>
            <a:normAutofit fontScale="92500" lnSpcReduction="20000"/>
          </a:bodyPr>
          <a:lstStyle/>
          <a:p>
            <a:endParaRPr lang="ru-RU" smtClean="0"/>
          </a:p>
        </p:txBody>
      </p:sp>
      <p:sp>
        <p:nvSpPr>
          <p:cNvPr id="4" name="Овал 3"/>
          <p:cNvSpPr/>
          <p:nvPr/>
        </p:nvSpPr>
        <p:spPr>
          <a:xfrm>
            <a:off x="785813" y="1357298"/>
            <a:ext cx="4857750" cy="11430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Формирование</a:t>
            </a:r>
          </a:p>
        </p:txBody>
      </p:sp>
      <p:sp>
        <p:nvSpPr>
          <p:cNvPr id="5" name="Овал 4"/>
          <p:cNvSpPr/>
          <p:nvPr/>
        </p:nvSpPr>
        <p:spPr>
          <a:xfrm>
            <a:off x="1928813" y="2357430"/>
            <a:ext cx="4643437" cy="105728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Рассмотрение</a:t>
            </a:r>
          </a:p>
        </p:txBody>
      </p:sp>
      <p:sp>
        <p:nvSpPr>
          <p:cNvPr id="6" name="Овал 5"/>
          <p:cNvSpPr/>
          <p:nvPr/>
        </p:nvSpPr>
        <p:spPr>
          <a:xfrm>
            <a:off x="3143250" y="3429000"/>
            <a:ext cx="4357688" cy="107156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latin typeface="+mj-lt"/>
              </a:rPr>
              <a:t>Утверждение</a:t>
            </a:r>
          </a:p>
        </p:txBody>
      </p:sp>
      <p:sp>
        <p:nvSpPr>
          <p:cNvPr id="7" name="Овал 6"/>
          <p:cNvSpPr/>
          <p:nvPr/>
        </p:nvSpPr>
        <p:spPr>
          <a:xfrm>
            <a:off x="3786188" y="4643438"/>
            <a:ext cx="4714875" cy="1057275"/>
          </a:xfrm>
          <a:prstGeom prst="ellipse">
            <a:avLst/>
          </a:prstGeom>
          <a:solidFill>
            <a:srgbClr val="6EF8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Исполнение</a:t>
            </a:r>
          </a:p>
        </p:txBody>
      </p:sp>
      <p:sp>
        <p:nvSpPr>
          <p:cNvPr id="8" name="Овал 7"/>
          <p:cNvSpPr/>
          <p:nvPr/>
        </p:nvSpPr>
        <p:spPr>
          <a:xfrm>
            <a:off x="4714875" y="5786438"/>
            <a:ext cx="4429125" cy="9144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Составление и утверждение отчета</a:t>
            </a:r>
          </a:p>
        </p:txBody>
      </p:sp>
      <p:sp>
        <p:nvSpPr>
          <p:cNvPr id="9" name="Стрелка вниз 8"/>
          <p:cNvSpPr/>
          <p:nvPr/>
        </p:nvSpPr>
        <p:spPr>
          <a:xfrm>
            <a:off x="4214813" y="2143125"/>
            <a:ext cx="357187" cy="500063"/>
          </a:xfrm>
          <a:prstGeom prst="downArrow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5143500" y="3071813"/>
            <a:ext cx="357188" cy="500062"/>
          </a:xfrm>
          <a:prstGeom prst="downArrow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6000750" y="4214813"/>
            <a:ext cx="357188" cy="571500"/>
          </a:xfrm>
          <a:prstGeom prst="downArrow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6786563" y="5357813"/>
            <a:ext cx="285750" cy="500062"/>
          </a:xfrm>
          <a:prstGeom prst="downArrow">
            <a:avLst>
              <a:gd name="adj1" fmla="val 64712"/>
              <a:gd name="adj2" fmla="val 50000"/>
            </a:avLst>
          </a:prstGeom>
          <a:solidFill>
            <a:schemeClr val="tx2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Заголовок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Доходы бюджета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</p:nvPr>
        </p:nvGraphicFramePr>
        <p:xfrm>
          <a:off x="785813" y="1571625"/>
          <a:ext cx="7901014" cy="4929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1014"/>
              </a:tblGrid>
              <a:tr h="492922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5" name="Лента лицом вверх 4"/>
          <p:cNvSpPr/>
          <p:nvPr/>
        </p:nvSpPr>
        <p:spPr>
          <a:xfrm>
            <a:off x="714375" y="1571625"/>
            <a:ext cx="8286750" cy="1000125"/>
          </a:xfrm>
          <a:prstGeom prst="ribbon2">
            <a:avLst>
              <a:gd name="adj1" fmla="val 16667"/>
              <a:gd name="adj2" fmla="val 74178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Доходы бюджета – поступающие в бюджет средства</a:t>
            </a:r>
          </a:p>
        </p:txBody>
      </p:sp>
      <p:sp>
        <p:nvSpPr>
          <p:cNvPr id="6" name="Вертикальный свиток 5"/>
          <p:cNvSpPr/>
          <p:nvPr/>
        </p:nvSpPr>
        <p:spPr>
          <a:xfrm>
            <a:off x="571500" y="3286125"/>
            <a:ext cx="3000375" cy="3286125"/>
          </a:xfrm>
          <a:prstGeom prst="verticalScroll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Налоговые доходы</a:t>
            </a:r>
          </a:p>
          <a:p>
            <a:pPr>
              <a:defRPr/>
            </a:pPr>
            <a:endParaRPr lang="ru-RU" sz="1300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>
              <a:defRPr/>
            </a:pPr>
            <a:r>
              <a:rPr lang="ru-RU" sz="13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Поступления от уплаты федеральных, региональных и местных налогов и сборов, предусмотренных Налоговым Кодексом Российской Федерации, законодательством Ростовской области и решениями Собрания депутатов </a:t>
            </a:r>
            <a:r>
              <a:rPr lang="ru-RU" sz="13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Романовского сельского </a:t>
            </a:r>
            <a:r>
              <a:rPr lang="ru-RU" sz="13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поселения</a:t>
            </a:r>
          </a:p>
        </p:txBody>
      </p:sp>
      <p:sp>
        <p:nvSpPr>
          <p:cNvPr id="7" name="Вертикальный свиток 6"/>
          <p:cNvSpPr/>
          <p:nvPr/>
        </p:nvSpPr>
        <p:spPr>
          <a:xfrm>
            <a:off x="3286125" y="3286125"/>
            <a:ext cx="2928938" cy="3286125"/>
          </a:xfrm>
          <a:prstGeom prst="verticalScroll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1600" b="1">
                <a:solidFill>
                  <a:srgbClr val="74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Неналоговые доходы</a:t>
            </a:r>
          </a:p>
          <a:p>
            <a:pPr eaLnBrk="0" hangingPunct="0">
              <a:defRPr/>
            </a:pPr>
            <a:endParaRPr lang="ru-RU" sz="1600" b="1">
              <a:solidFill>
                <a:srgbClr val="74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ru-RU" sz="1300" b="1">
                <a:solidFill>
                  <a:srgbClr val="74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Платежи, которые включают в себя:</a:t>
            </a:r>
          </a:p>
          <a:p>
            <a:pPr eaLnBrk="0" hangingPunct="0">
              <a:defRPr/>
            </a:pPr>
            <a:r>
              <a:rPr lang="ru-RU" sz="1300" b="1">
                <a:solidFill>
                  <a:srgbClr val="74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доходы от использования и продажи имущества;</a:t>
            </a:r>
          </a:p>
          <a:p>
            <a:pPr eaLnBrk="0" hangingPunct="0">
              <a:defRPr/>
            </a:pPr>
            <a:r>
              <a:rPr lang="ru-RU" sz="1300" b="1">
                <a:solidFill>
                  <a:srgbClr val="74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платные услуги казенных учреждений;</a:t>
            </a:r>
          </a:p>
          <a:p>
            <a:pPr eaLnBrk="0" hangingPunct="0">
              <a:defRPr/>
            </a:pPr>
            <a:r>
              <a:rPr lang="ru-RU" sz="1300" b="1">
                <a:solidFill>
                  <a:srgbClr val="74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штрафы за нарушение законодательства;</a:t>
            </a:r>
          </a:p>
          <a:p>
            <a:pPr eaLnBrk="0" hangingPunct="0">
              <a:buFontTx/>
              <a:buChar char="-"/>
              <a:defRPr/>
            </a:pPr>
            <a:r>
              <a:rPr lang="ru-RU" sz="1300" b="1">
                <a:solidFill>
                  <a:srgbClr val="74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иные неналоговые доходы</a:t>
            </a:r>
          </a:p>
          <a:p>
            <a:pPr eaLnBrk="0" hangingPunct="0">
              <a:defRPr/>
            </a:pPr>
            <a:endParaRPr lang="ru-RU" sz="130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Tx/>
              <a:buChar char="-"/>
              <a:defRPr/>
            </a:pPr>
            <a:endParaRPr lang="ru-RU" sz="130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8" name="Вертикальный свиток 7"/>
          <p:cNvSpPr/>
          <p:nvPr/>
        </p:nvSpPr>
        <p:spPr>
          <a:xfrm>
            <a:off x="6072188" y="3286125"/>
            <a:ext cx="2786062" cy="3286125"/>
          </a:xfrm>
          <a:prstGeom prst="verticalScroll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Безвозмездные поступления</a:t>
            </a:r>
          </a:p>
          <a:p>
            <a:pPr>
              <a:defRPr/>
            </a:pPr>
            <a:endParaRPr lang="ru-RU" sz="1600" b="1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>
              <a:defRPr/>
            </a:pPr>
            <a:r>
              <a:rPr lang="ru-RU" sz="1300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Поступление в местный бюджет из областного бюджета межбюджетных трансфертов в виде дотаций, субвенций и иных межбюджетных трансфертов</a:t>
            </a:r>
          </a:p>
          <a:p>
            <a:pPr>
              <a:defRPr/>
            </a:pPr>
            <a:endParaRPr lang="ru-RU" sz="1300" dirty="0">
              <a:latin typeface="+mj-lt"/>
            </a:endParaRPr>
          </a:p>
          <a:p>
            <a:pPr>
              <a:defRPr/>
            </a:pPr>
            <a:endParaRPr lang="ru-RU" sz="1300" dirty="0">
              <a:latin typeface="+mj-lt"/>
            </a:endParaRPr>
          </a:p>
          <a:p>
            <a:pPr>
              <a:defRPr/>
            </a:pPr>
            <a:endParaRPr lang="ru-RU" sz="1300" dirty="0">
              <a:latin typeface="+mj-lt"/>
            </a:endParaRPr>
          </a:p>
        </p:txBody>
      </p:sp>
      <p:sp>
        <p:nvSpPr>
          <p:cNvPr id="34829" name="Rectangle 1"/>
          <p:cNvSpPr>
            <a:spLocks noChangeArrowheads="1"/>
          </p:cNvSpPr>
          <p:nvPr/>
        </p:nvSpPr>
        <p:spPr bwMode="auto">
          <a:xfrm>
            <a:off x="0" y="0"/>
            <a:ext cx="27305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ru-RU" sz="1100">
                <a:latin typeface="Calibri" pitchFamily="34" charset="0"/>
                <a:ea typeface="Calibri" pitchFamily="34" charset="0"/>
                <a:cs typeface="Times New Roman" pitchFamily="18" charset="0"/>
              </a:rPr>
              <a:t>Н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1857375" y="2643188"/>
            <a:ext cx="428625" cy="571500"/>
          </a:xfrm>
          <a:prstGeom prst="downArrow">
            <a:avLst/>
          </a:prstGeom>
          <a:solidFill>
            <a:srgbClr val="08450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4572000" y="2571750"/>
            <a:ext cx="428625" cy="571500"/>
          </a:xfrm>
          <a:prstGeom prst="downArrow">
            <a:avLst/>
          </a:prstGeom>
          <a:solidFill>
            <a:schemeClr val="tx2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7358063" y="2643188"/>
            <a:ext cx="428625" cy="571500"/>
          </a:xfrm>
          <a:prstGeom prst="downArrow">
            <a:avLst/>
          </a:prstGeom>
          <a:solidFill>
            <a:srgbClr val="00305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71612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1800" b="1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Основные характеристики проекта решения Собрания депутатов</a:t>
            </a:r>
            <a:br>
              <a:rPr lang="ru-RU" sz="1800" b="1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b="1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«О бюджете </a:t>
            </a:r>
            <a:r>
              <a:rPr lang="ru-RU" sz="1800" b="1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Романовского сельского поселения Дубовского района на </a:t>
            </a:r>
            <a:r>
              <a:rPr lang="ru-RU" sz="1800" b="1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sz="1800" b="1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год и плановый период </a:t>
            </a:r>
            <a:r>
              <a:rPr lang="ru-RU" sz="1800" b="1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1800" b="1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800" b="1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1800" b="1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годов, 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тыс.рублей</a:t>
            </a:r>
            <a:r>
              <a:rPr lang="ru-RU" sz="1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500034" y="1714487"/>
          <a:ext cx="8143932" cy="4915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4776"/>
                <a:gridCol w="1571636"/>
                <a:gridCol w="1643074"/>
                <a:gridCol w="1214446"/>
              </a:tblGrid>
              <a:tr h="640080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2022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2023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2024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Доходы, всего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5639,7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4715,4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4237,6</a:t>
                      </a:r>
                      <a:endParaRPr lang="ru-RU" dirty="0"/>
                    </a:p>
                  </a:txBody>
                  <a:tcPr/>
                </a:tc>
              </a:tr>
              <a:tr h="537498"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 них: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Налоговые и неналоговые доходы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816,1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817,0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820,0</a:t>
                      </a:r>
                      <a:endParaRPr lang="ru-RU" dirty="0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Безвозмездные поступления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4823,6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3898,4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3417,6</a:t>
                      </a:r>
                      <a:endParaRPr lang="ru-RU" dirty="0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Расходы, всего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5639,7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4715,4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4237,6</a:t>
                      </a:r>
                      <a:endParaRPr lang="ru-RU" dirty="0"/>
                    </a:p>
                  </a:txBody>
                  <a:tcPr/>
                </a:tc>
              </a:tr>
              <a:tr h="537498"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Дефицит (-), </a:t>
                      </a:r>
                      <a:r>
                        <a:rPr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профицит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(+)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Источники финансирования дефицита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14338"/>
            <a:ext cx="9144000" cy="1677378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ctr"/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Структура налоговых и неналоговых доходов</a:t>
            </a:r>
            <a:b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бюджета Романовского сельского поселения Дубовского района в 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году, тыс. рублей</a:t>
            </a:r>
            <a:endParaRPr lang="ru-RU" sz="2400" i="1" dirty="0"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8229600" cy="5043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14338"/>
            <a:ext cx="9144000" cy="1677378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ru-RU" sz="2400" b="1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Структура налоговых и неналоговых доходов</a:t>
            </a:r>
            <a:br>
              <a:rPr lang="ru-RU" sz="2400" b="1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бюджета Романовского сельского поселения Дубовского района в </a:t>
            </a:r>
            <a:r>
              <a:rPr lang="ru-RU" sz="2400" b="1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2400" b="1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году, тыс. рублей</a:t>
            </a:r>
            <a:endParaRPr lang="ru-RU" sz="2400" i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8229600" cy="5043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3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32898</TotalTime>
  <Words>776</Words>
  <Application>Microsoft Office PowerPoint</Application>
  <PresentationFormat>Экран (4:3)</PresentationFormat>
  <Paragraphs>183</Paragraphs>
  <Slides>28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Обычная</vt:lpstr>
      <vt:lpstr>Слайд 1</vt:lpstr>
      <vt:lpstr>Основа формирования бюджета Романовского сельского поселения Дубовского района на 2022 год и плановый период 2023 и 2024 годов :</vt:lpstr>
      <vt:lpstr>Основные понятия</vt:lpstr>
      <vt:lpstr>Проект бюджета на 2022 год и плановый период 2023 и 2024 годов направлен на решение следующих ключевых задач</vt:lpstr>
      <vt:lpstr>Бюджетный процесс-ЭТО</vt:lpstr>
      <vt:lpstr>Доходы бюджета</vt:lpstr>
      <vt:lpstr>Основные характеристики проекта решения Собрания депутатов «О бюджете Романовского сельского поселения Дубовского района на 2022 год и плановый период 2023 и 2024 годов, тыс.рублей </vt:lpstr>
      <vt:lpstr>Структура налоговых и неналоговых доходов бюджета Романовского сельского поселения Дубовского района в 2022 году, тыс. рублей</vt:lpstr>
      <vt:lpstr>Структура налоговых и неналоговых доходов бюджета Романовского сельского поселения Дубовского района в 2023 году, тыс. рублей</vt:lpstr>
      <vt:lpstr>Структура налоговых и неналоговых доходов бюджета Романовского сельского поселения Дубовского района в 2024 году, тыс. рублей</vt:lpstr>
      <vt:lpstr>Динамика поступлений                                                                                       налога на имущество физических лиц в местный бюджет</vt:lpstr>
      <vt:lpstr>Динамика поступлений                                                                     налога на имущество  физических лиц в местный бюджет</vt:lpstr>
      <vt:lpstr>Динамика поступлений земельного налога в местный бюджет</vt:lpstr>
      <vt:lpstr>Динамика поступлений государственной пошлины в местный бюджет</vt:lpstr>
      <vt:lpstr>Динамика поступлений доходов                                                          от использования имущества в местный бюджет</vt:lpstr>
      <vt:lpstr>Динамика поступлений штрафов в местный бюджет</vt:lpstr>
      <vt:lpstr>Безвозмездные поступления                    из областного бюджета</vt:lpstr>
      <vt:lpstr>РАСХОДЫ БЮДЖЕТА</vt:lpstr>
      <vt:lpstr>Динамика расходов бюджета                                          Романовского сельского поселения, тыс. руб</vt:lpstr>
      <vt:lpstr>Структура расходов бюджета в 2022 году, тыс.руб.</vt:lpstr>
      <vt:lpstr>Структура расходов бюджета в 2023 году, тыс.руб.</vt:lpstr>
      <vt:lpstr>Структура расходов бюджета в 2024 году, тыс.руб.</vt:lpstr>
      <vt:lpstr>Зачем формировать и исполнять бюджет                               по программам ? </vt:lpstr>
      <vt:lpstr>Расходы бюджета , формируемые в рамках муниципальных программ и непрограммные расходы , тыс. руб</vt:lpstr>
      <vt:lpstr>Доля муниципальных программ в общем объеме расходов, запланированных на реализацию муниципальных программ бюджета Романовского сельского поселения в 2022 году, тыс.рублей</vt:lpstr>
      <vt:lpstr>Доля муниципальных программ в общем объеме расходов, запланированных на реализацию муниципальных программ бюджета Романовского сельского поселения в 2023 году, тыс.рублей</vt:lpstr>
      <vt:lpstr>Доля муниципальных программ в общем объеме расходов, запланированных на реализацию муниципальных программ бюджета Романовского сельского поселения в 2024 году, тыс.рублей</vt:lpstr>
      <vt:lpstr>Численность населения Романовского сельского поселения</vt:lpstr>
    </vt:vector>
  </TitlesOfParts>
  <Company>2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Романовского сельского поселения на 2014-2016 год</dc:title>
  <dc:creator>1</dc:creator>
  <cp:lastModifiedBy>Пользователь</cp:lastModifiedBy>
  <cp:revision>252</cp:revision>
  <dcterms:created xsi:type="dcterms:W3CDTF">2014-05-16T12:09:48Z</dcterms:created>
  <dcterms:modified xsi:type="dcterms:W3CDTF">2022-01-20T20:34:28Z</dcterms:modified>
</cp:coreProperties>
</file>