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1076,8</a:t>
            </a:r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561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1076,8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167,2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4.4146009526586989E-2"/>
                  <c:y val="-7.20964169794449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0.11853249246621966"/>
                  <c:y val="-0.200695745621600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5"/>
                <c:pt idx="0" formatCode="General">
                  <c:v>240</c:v>
                </c:pt>
                <c:pt idx="1">
                  <c:v>85</c:v>
                </c:pt>
                <c:pt idx="2" formatCode="General">
                  <c:v>877</c:v>
                </c:pt>
                <c:pt idx="3" formatCode="General">
                  <c:v>0.2</c:v>
                </c:pt>
                <c:pt idx="4" formatCode="General">
                  <c:v>174.6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03783902012262"/>
          <c:y val="2.2560875263457392E-2"/>
          <c:w val="0.28970290172061985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946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4294.9000000000005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5976.5</c:v>
                </c:pt>
                <c:pt idx="8">
                  <c:v>6763.7</c:v>
                </c:pt>
                <c:pt idx="9">
                  <c:v>5240.9000000000005</c:v>
                </c:pt>
                <c:pt idx="10">
                  <c:v>4716.8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70.099999999999994</c:v>
                </c:pt>
                <c:pt idx="1">
                  <c:v>69.5</c:v>
                </c:pt>
                <c:pt idx="2" formatCode="0.0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111</c:v>
                </c:pt>
                <c:pt idx="7">
                  <c:v>130.30000000000001</c:v>
                </c:pt>
                <c:pt idx="8">
                  <c:v>153.69999999999999</c:v>
                </c:pt>
                <c:pt idx="9">
                  <c:v>168.9</c:v>
                </c:pt>
                <c:pt idx="10">
                  <c:v>184.4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321.39999999999986</c:v>
                </c:pt>
                <c:pt idx="4">
                  <c:v>56.2</c:v>
                </c:pt>
                <c:pt idx="5" formatCode="0.0">
                  <c:v>36</c:v>
                </c:pt>
                <c:pt idx="6">
                  <c:v>34.200000000000003</c:v>
                </c:pt>
                <c:pt idx="7" formatCode="0.0">
                  <c:v>283.5</c:v>
                </c:pt>
                <c:pt idx="8">
                  <c:v>77.400000000000006</c:v>
                </c:pt>
                <c:pt idx="9">
                  <c:v>75.7</c:v>
                </c:pt>
                <c:pt idx="10">
                  <c:v>72.3</c:v>
                </c:pt>
              </c:numCache>
            </c:numRef>
          </c:val>
        </c:ser>
        <c:marker val="1"/>
        <c:axId val="136336128"/>
        <c:axId val="136337664"/>
      </c:lineChart>
      <c:catAx>
        <c:axId val="136336128"/>
        <c:scaling>
          <c:orientation val="minMax"/>
        </c:scaling>
        <c:axPos val="b"/>
        <c:tickLblPos val="nextTo"/>
        <c:crossAx val="136337664"/>
        <c:crosses val="autoZero"/>
        <c:auto val="1"/>
        <c:lblAlgn val="ctr"/>
        <c:lblOffset val="100"/>
      </c:catAx>
      <c:valAx>
        <c:axId val="136337664"/>
        <c:scaling>
          <c:orientation val="minMax"/>
        </c:scaling>
        <c:axPos val="l"/>
        <c:majorGridlines/>
        <c:numFmt formatCode="General" sourceLinked="1"/>
        <c:tickLblPos val="nextTo"/>
        <c:crossAx val="13633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6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608519145387212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1">
                  <c:v>4529.9000000000005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4768.9000000000005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6899</c:v>
                </c:pt>
                <c:pt idx="8" formatCode="0.0">
                  <c:v>6941.1</c:v>
                </c:pt>
                <c:pt idx="9">
                  <c:v>7917.9</c:v>
                </c:pt>
                <c:pt idx="10">
                  <c:v>6215.5</c:v>
                </c:pt>
                <c:pt idx="11">
                  <c:v>5720.5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269.89999999999986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110.8</c:v>
                </c:pt>
                <c:pt idx="8">
                  <c:v>128</c:v>
                </c:pt>
                <c:pt idx="9">
                  <c:v>153.5</c:v>
                </c:pt>
                <c:pt idx="10">
                  <c:v>168.7</c:v>
                </c:pt>
                <c:pt idx="11">
                  <c:v>184.2</c:v>
                </c:pt>
              </c:numCache>
            </c:numRef>
          </c:val>
        </c:ser>
        <c:axId val="136431104"/>
        <c:axId val="136432640"/>
      </c:barChart>
      <c:catAx>
        <c:axId val="136431104"/>
        <c:scaling>
          <c:orientation val="minMax"/>
        </c:scaling>
        <c:axPos val="b"/>
        <c:numFmt formatCode="General" sourceLinked="1"/>
        <c:tickLblPos val="nextTo"/>
        <c:crossAx val="136432640"/>
        <c:crosses val="autoZero"/>
        <c:auto val="1"/>
        <c:lblAlgn val="ctr"/>
        <c:lblOffset val="100"/>
      </c:catAx>
      <c:valAx>
        <c:axId val="136432640"/>
        <c:scaling>
          <c:orientation val="minMax"/>
        </c:scaling>
        <c:axPos val="l"/>
        <c:majorGridlines/>
        <c:numFmt formatCode="General" sourceLinked="1"/>
        <c:tickLblPos val="none"/>
        <c:crossAx val="136431104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8071,6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72"/>
          <c:y val="3.555021026946936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8071,6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5955.3</c:v>
                </c:pt>
                <c:pt idx="1">
                  <c:v>153.5</c:v>
                </c:pt>
                <c:pt idx="2" formatCode="General">
                  <c:v>38.5</c:v>
                </c:pt>
                <c:pt idx="3" formatCode="General">
                  <c:v>177.4</c:v>
                </c:pt>
                <c:pt idx="4" formatCode="General">
                  <c:v>339.7</c:v>
                </c:pt>
                <c:pt idx="5">
                  <c:v>7.2</c:v>
                </c:pt>
                <c:pt idx="6">
                  <c:v>1158</c:v>
                </c:pt>
                <c:pt idx="7">
                  <c:v>190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413"/>
          <c:y val="2.1609825202542472E-2"/>
          <c:w val="0.33250006907031476"/>
          <c:h val="0.97292184809346371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6384,4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75E-2"/>
          <c:y val="2.24483446050644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5187.4000000000005</c:v>
                </c:pt>
                <c:pt idx="1">
                  <c:v>168.7</c:v>
                </c:pt>
                <c:pt idx="2" formatCode="General">
                  <c:v>0</c:v>
                </c:pt>
                <c:pt idx="3" formatCode="General">
                  <c:v>75.7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952.6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413"/>
          <c:y val="2.1609825202542451E-2"/>
          <c:w val="0.33250006907031476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5904,9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64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4695.8</c:v>
                </c:pt>
                <c:pt idx="1">
                  <c:v>184.2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952.6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413"/>
          <c:y val="5.8875864052565794E-3"/>
          <c:w val="0.33250006907031476"/>
          <c:h val="0.97292184809346371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946525375916843"/>
          <c:y val="5.1836158192090385E-2"/>
          <c:w val="0.54781036132165573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6526.2</c:v>
                </c:pt>
                <c:pt idx="7">
                  <c:v>7490.1</c:v>
                </c:pt>
                <c:pt idx="8">
                  <c:v>8071.6</c:v>
                </c:pt>
                <c:pt idx="9" formatCode="0.0">
                  <c:v>6384.4</c:v>
                </c:pt>
                <c:pt idx="10">
                  <c:v>5904.9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111</c:v>
                </c:pt>
                <c:pt idx="7">
                  <c:v>130.19999999999999</c:v>
                </c:pt>
                <c:pt idx="8">
                  <c:v>153.69999999999999</c:v>
                </c:pt>
                <c:pt idx="9">
                  <c:v>168.9</c:v>
                </c:pt>
                <c:pt idx="10">
                  <c:v>184.4</c:v>
                </c:pt>
              </c:numCache>
            </c:numRef>
          </c:val>
        </c:ser>
        <c:axId val="149724160"/>
        <c:axId val="149725952"/>
      </c:barChart>
      <c:catAx>
        <c:axId val="149724160"/>
        <c:scaling>
          <c:orientation val="minMax"/>
        </c:scaling>
        <c:axPos val="b"/>
        <c:numFmt formatCode="General" sourceLinked="1"/>
        <c:tickLblPos val="nextTo"/>
        <c:crossAx val="149725952"/>
        <c:crosses val="autoZero"/>
        <c:auto val="1"/>
        <c:lblAlgn val="ctr"/>
        <c:lblOffset val="100"/>
      </c:catAx>
      <c:valAx>
        <c:axId val="149725952"/>
        <c:scaling>
          <c:orientation val="minMax"/>
        </c:scaling>
        <c:axPos val="l"/>
        <c:majorGridlines/>
        <c:numFmt formatCode="0.0" sourceLinked="1"/>
        <c:tickLblPos val="nextTo"/>
        <c:crossAx val="14972416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4990,2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205.7</c:v>
                </c:pt>
                <c:pt idx="1">
                  <c:v>2</c:v>
                </c:pt>
                <c:pt idx="2">
                  <c:v>36.5</c:v>
                </c:pt>
                <c:pt idx="3">
                  <c:v>1158</c:v>
                </c:pt>
                <c:pt idx="4">
                  <c:v>55</c:v>
                </c:pt>
                <c:pt idx="5">
                  <c:v>77.400000000000006</c:v>
                </c:pt>
                <c:pt idx="6">
                  <c:v>100</c:v>
                </c:pt>
                <c:pt idx="7">
                  <c:v>6171.3</c:v>
                </c:pt>
                <c:pt idx="8">
                  <c:v>0</c:v>
                </c:pt>
                <c:pt idx="9">
                  <c:v>112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709E-2"/>
          <c:w val="0.33243511227763317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62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952.6</c:v>
                </c:pt>
                <c:pt idx="4" formatCode="General">
                  <c:v>75.7</c:v>
                </c:pt>
                <c:pt idx="5" formatCode="General">
                  <c:v>5031.8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49791488"/>
        <c:axId val="149793024"/>
      </c:barChart>
      <c:catAx>
        <c:axId val="149791488"/>
        <c:scaling>
          <c:orientation val="minMax"/>
        </c:scaling>
        <c:axPos val="b"/>
        <c:tickLblPos val="nextTo"/>
        <c:crossAx val="149793024"/>
        <c:crosses val="autoZero"/>
        <c:auto val="1"/>
        <c:lblAlgn val="ctr"/>
        <c:lblOffset val="100"/>
      </c:catAx>
      <c:valAx>
        <c:axId val="149793024"/>
        <c:scaling>
          <c:orientation val="minMax"/>
        </c:scaling>
        <c:axPos val="l"/>
        <c:majorGridlines/>
        <c:numFmt formatCode="General" sourceLinked="1"/>
        <c:tickLblPos val="nextTo"/>
        <c:crossAx val="149791488"/>
        <c:crosses val="autoZero"/>
        <c:crossBetween val="between"/>
      </c:valAx>
    </c:plotArea>
    <c:legend>
      <c:legendPos val="r"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952.6</c:v>
                </c:pt>
                <c:pt idx="4" formatCode="General">
                  <c:v>72.3</c:v>
                </c:pt>
                <c:pt idx="5" formatCode="General">
                  <c:v>4409.5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49837696"/>
        <c:axId val="149839232"/>
        <c:axId val="0"/>
      </c:bar3DChart>
      <c:catAx>
        <c:axId val="149837696"/>
        <c:scaling>
          <c:orientation val="minMax"/>
        </c:scaling>
        <c:axPos val="b"/>
        <c:tickLblPos val="nextTo"/>
        <c:crossAx val="149839232"/>
        <c:crosses val="autoZero"/>
        <c:auto val="1"/>
        <c:lblAlgn val="ctr"/>
        <c:lblOffset val="100"/>
      </c:catAx>
      <c:valAx>
        <c:axId val="149839232"/>
        <c:scaling>
          <c:orientation val="minMax"/>
        </c:scaling>
        <c:axPos val="l"/>
        <c:majorGridlines/>
        <c:numFmt formatCode="General" sourceLinked="1"/>
        <c:tickLblPos val="nextTo"/>
        <c:crossAx val="14983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16E-2"/>
          <c:w val="0.33271689997083898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898,9 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491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898,9тыс.рублей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180,6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193E-2"/>
                  <c:y val="9.281234695678224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5"/>
                <c:pt idx="0">
                  <c:v>169.8</c:v>
                </c:pt>
                <c:pt idx="1">
                  <c:v>93.5</c:v>
                </c:pt>
                <c:pt idx="2">
                  <c:v>460.8</c:v>
                </c:pt>
                <c:pt idx="3">
                  <c:v>0.2</c:v>
                </c:pt>
                <c:pt idx="4">
                  <c:v>174.6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931,4  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491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931,4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189,0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2510170603674545E-2"/>
                  <c:y val="-3.93612781574736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85,0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465,2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delet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193</c:v>
                </c:pt>
                <c:pt idx="1">
                  <c:v>102.8</c:v>
                </c:pt>
                <c:pt idx="2">
                  <c:v>460.8</c:v>
                </c:pt>
                <c:pt idx="3">
                  <c:v>0.2</c:v>
                </c:pt>
                <c:pt idx="4">
                  <c:v>174.6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123.3</c:v>
                </c:pt>
                <c:pt idx="4">
                  <c:v>128.5</c:v>
                </c:pt>
                <c:pt idx="5">
                  <c:v>132.4</c:v>
                </c:pt>
                <c:pt idx="6" formatCode="0.0">
                  <c:v>151.30000000000001</c:v>
                </c:pt>
                <c:pt idx="7" formatCode="0.0">
                  <c:v>251</c:v>
                </c:pt>
                <c:pt idx="8" formatCode="0.0">
                  <c:v>240</c:v>
                </c:pt>
                <c:pt idx="9" formatCode="0.0">
                  <c:v>169.8</c:v>
                </c:pt>
                <c:pt idx="10">
                  <c:v>193</c:v>
                </c:pt>
              </c:numCache>
            </c:numRef>
          </c:val>
          <c:bubble3D val="1"/>
        </c:ser>
        <c:dLbls>
          <c:showVal val="1"/>
        </c:dLbls>
        <c:overlap val="100"/>
        <c:axId val="129152512"/>
        <c:axId val="129154048"/>
      </c:barChart>
      <c:catAx>
        <c:axId val="129152512"/>
        <c:scaling>
          <c:orientation val="minMax"/>
        </c:scaling>
        <c:axPos val="b"/>
        <c:tickLblPos val="nextTo"/>
        <c:crossAx val="129154048"/>
        <c:crosses val="autoZero"/>
        <c:auto val="1"/>
        <c:lblAlgn val="ctr"/>
        <c:lblOffset val="100"/>
      </c:catAx>
      <c:valAx>
        <c:axId val="129154048"/>
        <c:scaling>
          <c:orientation val="minMax"/>
        </c:scaling>
        <c:axPos val="l"/>
        <c:majorGridlines/>
        <c:numFmt formatCode="General" sourceLinked="1"/>
        <c:tickLblPos val="nextTo"/>
        <c:crossAx val="1291525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17.7</c:v>
                </c:pt>
                <c:pt idx="1">
                  <c:v>37.700000000000003</c:v>
                </c:pt>
                <c:pt idx="2" formatCode="0.0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86.5</c:v>
                </c:pt>
                <c:pt idx="7" formatCode="0.0">
                  <c:v>75.599999999999994</c:v>
                </c:pt>
                <c:pt idx="8" formatCode="0.0">
                  <c:v>85</c:v>
                </c:pt>
                <c:pt idx="9" formatCode="0.0">
                  <c:v>93.5</c:v>
                </c:pt>
                <c:pt idx="10">
                  <c:v>102.8</c:v>
                </c:pt>
              </c:numCache>
            </c:numRef>
          </c:val>
        </c:ser>
        <c:dLbls>
          <c:showVal val="1"/>
        </c:dLbls>
        <c:shape val="box"/>
        <c:axId val="134738688"/>
        <c:axId val="134740224"/>
        <c:axId val="0"/>
      </c:bar3DChart>
      <c:catAx>
        <c:axId val="134738688"/>
        <c:scaling>
          <c:orientation val="minMax"/>
        </c:scaling>
        <c:axPos val="b"/>
        <c:tickLblPos val="nextTo"/>
        <c:crossAx val="134740224"/>
        <c:crosses val="autoZero"/>
        <c:auto val="1"/>
        <c:lblAlgn val="ctr"/>
        <c:lblOffset val="100"/>
      </c:catAx>
      <c:valAx>
        <c:axId val="134740224"/>
        <c:scaling>
          <c:orientation val="minMax"/>
        </c:scaling>
        <c:axPos val="l"/>
        <c:majorGridlines/>
        <c:numFmt formatCode="General" sourceLinked="1"/>
        <c:tickLblPos val="nextTo"/>
        <c:crossAx val="13473868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460.1</c:v>
                </c:pt>
                <c:pt idx="5" formatCode="0.0">
                  <c:v>520</c:v>
                </c:pt>
                <c:pt idx="6">
                  <c:v>492.3</c:v>
                </c:pt>
                <c:pt idx="7">
                  <c:v>575.70000000000005</c:v>
                </c:pt>
                <c:pt idx="8" formatCode="0.0">
                  <c:v>577</c:v>
                </c:pt>
                <c:pt idx="9">
                  <c:v>460.8</c:v>
                </c:pt>
                <c:pt idx="10">
                  <c:v>460.8</c:v>
                </c:pt>
              </c:numCache>
            </c:numRef>
          </c:val>
        </c:ser>
        <c:shape val="cone"/>
        <c:axId val="134658688"/>
        <c:axId val="134660480"/>
        <c:axId val="0"/>
      </c:bar3DChart>
      <c:catAx>
        <c:axId val="1346586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4660480"/>
        <c:crosses val="autoZero"/>
        <c:auto val="1"/>
        <c:lblAlgn val="ctr"/>
        <c:lblOffset val="100"/>
      </c:catAx>
      <c:valAx>
        <c:axId val="134660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3465868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0.6000000000000002</c:v>
                </c:pt>
                <c:pt idx="6" formatCode="0.0">
                  <c:v>0.5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</c:numCache>
            </c:numRef>
          </c:val>
        </c:ser>
        <c:shape val="cylinder"/>
        <c:axId val="136135808"/>
        <c:axId val="136137344"/>
        <c:axId val="0"/>
      </c:bar3DChart>
      <c:catAx>
        <c:axId val="136135808"/>
        <c:scaling>
          <c:orientation val="minMax"/>
        </c:scaling>
        <c:axPos val="b"/>
        <c:tickLblPos val="nextTo"/>
        <c:crossAx val="136137344"/>
        <c:crosses val="autoZero"/>
        <c:auto val="1"/>
        <c:lblAlgn val="ctr"/>
        <c:lblOffset val="100"/>
      </c:catAx>
      <c:valAx>
        <c:axId val="136137344"/>
        <c:scaling>
          <c:orientation val="minMax"/>
        </c:scaling>
        <c:axPos val="l"/>
        <c:majorGridlines/>
        <c:numFmt formatCode="General" sourceLinked="1"/>
        <c:tickLblPos val="nextTo"/>
        <c:crossAx val="13613580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 formatCode="0.0">
                  <c:v>118</c:v>
                </c:pt>
                <c:pt idx="7" formatCode="0.0">
                  <c:v>142.30000000000001</c:v>
                </c:pt>
                <c:pt idx="8" formatCode="0.0">
                  <c:v>174.6</c:v>
                </c:pt>
                <c:pt idx="9" formatCode="0.0">
                  <c:v>174.6</c:v>
                </c:pt>
                <c:pt idx="10">
                  <c:v>174.6</c:v>
                </c:pt>
              </c:numCache>
            </c:numRef>
          </c:val>
        </c:ser>
        <c:axId val="136084480"/>
        <c:axId val="136086272"/>
      </c:barChart>
      <c:catAx>
        <c:axId val="136084480"/>
        <c:scaling>
          <c:orientation val="minMax"/>
        </c:scaling>
        <c:axPos val="l"/>
        <c:numFmt formatCode="0%" sourceLinked="1"/>
        <c:tickLblPos val="nextTo"/>
        <c:crossAx val="136086272"/>
        <c:crosses val="autoZero"/>
        <c:auto val="1"/>
        <c:lblAlgn val="ctr"/>
        <c:lblOffset val="100"/>
      </c:catAx>
      <c:valAx>
        <c:axId val="136086272"/>
        <c:scaling>
          <c:orientation val="minMax"/>
        </c:scaling>
        <c:axPos val="b"/>
        <c:numFmt formatCode="General" sourceLinked="1"/>
        <c:tickLblPos val="nextTo"/>
        <c:crossAx val="136084480"/>
        <c:crosses val="autoZero"/>
        <c:crossBetween val="between"/>
      </c:valAx>
    </c:plotArea>
    <c:legend>
      <c:legendPos val="r"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факт</c:v>
                </c:pt>
                <c:pt idx="8">
                  <c:v>2024 план</c:v>
                </c:pt>
                <c:pt idx="9">
                  <c:v>2025 план</c:v>
                </c:pt>
                <c:pt idx="10">
                  <c:v>2026 план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28.5</c:v>
                </c:pt>
                <c:pt idx="7" formatCode="0.0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hape val="box"/>
        <c:axId val="136263168"/>
        <c:axId val="136264704"/>
        <c:axId val="0"/>
      </c:bar3DChart>
      <c:catAx>
        <c:axId val="136263168"/>
        <c:scaling>
          <c:orientation val="minMax"/>
        </c:scaling>
        <c:axPos val="l"/>
        <c:tickLblPos val="nextTo"/>
        <c:crossAx val="136264704"/>
        <c:crosses val="autoZero"/>
        <c:auto val="1"/>
        <c:lblAlgn val="ctr"/>
        <c:lblOffset val="100"/>
      </c:catAx>
      <c:valAx>
        <c:axId val="136264704"/>
        <c:scaling>
          <c:orientation val="minMax"/>
        </c:scaling>
        <c:axPos val="b"/>
        <c:majorGridlines/>
        <c:numFmt formatCode="General" sourceLinked="1"/>
        <c:tickLblPos val="nextTo"/>
        <c:crossAx val="136263168"/>
        <c:crosses val="autoZero"/>
        <c:crossBetween val="between"/>
      </c:valAx>
    </c:plotArea>
    <c:legend>
      <c:legendPos val="r"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 rtl="0"/>
          <a:r>
            <a:rPr lang="ru-RU" i="1" baseline="0" dirty="0" smtClean="0">
              <a:solidFill>
                <a:schemeClr val="bg2">
                  <a:lumMod val="75000"/>
                </a:schemeClr>
              </a:solidFill>
            </a:rPr>
            <a:t>Бюджет</a:t>
          </a:r>
          <a:br>
            <a:rPr lang="ru-RU" i="1" baseline="0" dirty="0" smtClean="0">
              <a:solidFill>
                <a:schemeClr val="bg2">
                  <a:lumMod val="75000"/>
                </a:schemeClr>
              </a:solidFill>
            </a:rPr>
          </a:br>
          <a:r>
            <a:rPr lang="ru-RU" i="1" baseline="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ru-RU" baseline="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ru-RU" i="1" baseline="0" dirty="0" smtClean="0">
              <a:solidFill>
                <a:schemeClr val="bg2">
                  <a:lumMod val="75000"/>
                </a:schemeClr>
              </a:solidFill>
            </a:rPr>
            <a:t>Романовского  сельского поселения                                                  на 2024 год и плановый период 2025 и 2026 годов</a:t>
          </a:r>
          <a:endParaRPr lang="ru-RU" i="1" baseline="0" dirty="0">
            <a:solidFill>
              <a:schemeClr val="bg2">
                <a:lumMod val="75000"/>
              </a:schemeClr>
            </a:solidFill>
          </a:endParaRPr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CA68C3-DC56-423A-B716-B90465C93F4D}">
      <dsp:nvSpPr>
        <dsp:cNvPr id="0" name=""/>
        <dsp:cNvSpPr/>
      </dsp:nvSpPr>
      <dsp:spPr>
        <a:xfrm>
          <a:off x="0" y="17437"/>
          <a:ext cx="8358245" cy="218599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5344B-9B79-4CFB-85FD-BBAF1E1E257C}">
      <dsp:nvSpPr>
        <dsp:cNvPr id="0" name=""/>
        <dsp:cNvSpPr/>
      </dsp:nvSpPr>
      <dsp:spPr>
        <a:xfrm>
          <a:off x="285788" y="70923"/>
          <a:ext cx="7856751" cy="27790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7D1A0C-B718-4BF8-9D70-0FDD65EB1ADF}">
      <dsp:nvSpPr>
        <dsp:cNvPr id="0" name=""/>
        <dsp:cNvSpPr/>
      </dsp:nvSpPr>
      <dsp:spPr>
        <a:xfrm rot="10800000">
          <a:off x="250747" y="2901126"/>
          <a:ext cx="7856751" cy="1939195"/>
        </a:xfrm>
        <a:prstGeom prst="round2SameRect">
          <a:avLst>
            <a:gd name="adj1" fmla="val 10500"/>
            <a:gd name="adj2" fmla="val 0"/>
          </a:avLst>
        </a:prstGeom>
        <a:solidFill>
          <a:srgbClr val="00B0F0"/>
        </a:solidFill>
        <a:ln w="9525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baseline="0" dirty="0" smtClean="0">
              <a:solidFill>
                <a:schemeClr val="bg2">
                  <a:lumMod val="75000"/>
                </a:schemeClr>
              </a:solidFill>
            </a:rPr>
            <a:t>Бюджет</a:t>
          </a:r>
          <a:br>
            <a:rPr lang="ru-RU" sz="2700" i="1" kern="1200" baseline="0" dirty="0" smtClean="0">
              <a:solidFill>
                <a:schemeClr val="bg2">
                  <a:lumMod val="75000"/>
                </a:schemeClr>
              </a:solidFill>
            </a:rPr>
          </a:br>
          <a:r>
            <a:rPr lang="ru-RU" sz="2700" i="1" kern="1200" baseline="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ru-RU" sz="2700" kern="1200" baseline="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ru-RU" sz="2700" i="1" kern="1200" baseline="0" dirty="0" smtClean="0">
              <a:solidFill>
                <a:schemeClr val="bg2">
                  <a:lumMod val="75000"/>
                </a:schemeClr>
              </a:solidFill>
            </a:rPr>
            <a:t>Романовского  сельского поселения                                                  на 2024 год и плановый период 2025 и 2026 годов</a:t>
          </a:r>
          <a:endParaRPr lang="ru-RU" sz="2700" i="1" kern="1200" baseline="0" dirty="0">
            <a:solidFill>
              <a:schemeClr val="bg2">
                <a:lumMod val="75000"/>
              </a:schemeClr>
            </a:solidFill>
          </a:endParaRPr>
        </a:p>
      </dsp:txBody>
      <dsp:txXfrm rot="10800000">
        <a:off x="250747" y="2901126"/>
        <a:ext cx="7856751" cy="1939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2026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доходы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2024 год и плановый период 2025 и 2026 годов :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2024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2025 и 2026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2024 - 2026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2024 - 2026годы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2024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2025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2026году,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2026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620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426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rgbClr val="FF00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210400"/>
          <a:ext cx="7943880" cy="235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819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873232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3021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3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на 2024 год и плановый период 2025 и 2026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2024 год и плановый период 2025 и 2026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500198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8071,6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5904,9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931,4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6994,8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5485,5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4973,5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8071,6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5904,9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2024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2025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33071</TotalTime>
  <Words>771</Words>
  <Application>Microsoft Office PowerPoint</Application>
  <PresentationFormat>Экран (4:3)</PresentationFormat>
  <Paragraphs>182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2024 год и плановый период 2025 и 2026 годов :</vt:lpstr>
      <vt:lpstr>Основные понятия</vt:lpstr>
      <vt:lpstr>Бюджет на 2024 год и плановый период 2025 и 2026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решения Собрания депутатов «О бюджете Романовского сельского поселения Дубовского района на 2024 год и плановый период 2025 и 2026 годов, тыс.рублей 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Структура налоговых и неналоговых доходов бюджета Романовского сельского поселения Дубовского района в 2025 году, тыс. рублей</vt:lpstr>
      <vt:lpstr>Структура налоговых и неналоговых доходов бюджета Романовского сельского поселения Дубовского района в 2026 году, тыс. рублей</vt:lpstr>
      <vt:lpstr>Динамика поступлений                                                                                       налога на доходы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2024 году, тыс.руб.</vt:lpstr>
      <vt:lpstr>Структура расходов бюджета в 2025 году, тыс.руб.</vt:lpstr>
      <vt:lpstr>Структура расходов бюджета в 2026году,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2026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273</cp:revision>
  <dcterms:created xsi:type="dcterms:W3CDTF">2014-05-16T12:09:48Z</dcterms:created>
  <dcterms:modified xsi:type="dcterms:W3CDTF">2024-01-23T20:11:43Z</dcterms:modified>
</cp:coreProperties>
</file>