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6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8" r:id="rId9"/>
    <p:sldId id="279" r:id="rId10"/>
    <p:sldId id="280" r:id="rId11"/>
    <p:sldId id="281" r:id="rId12"/>
    <p:sldId id="282" r:id="rId13"/>
    <p:sldId id="283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24" autoAdjust="0"/>
  </p:normalViewPr>
  <p:slideViewPr>
    <p:cSldViewPr>
      <p:cViewPr varScale="1">
        <p:scale>
          <a:sx n="63" d="100"/>
          <a:sy n="63" d="100"/>
        </p:scale>
        <p:origin x="-15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безвоздмездные поступления</c:v>
                </c:pt>
              </c:strCache>
            </c:strRef>
          </c:tx>
          <c:spPr>
            <a:solidFill>
              <a:srgbClr val="7030A0"/>
            </a:solidFill>
          </c:spPr>
          <c:dLbls>
            <c:showVal val="1"/>
          </c:dLbls>
          <c:cat>
            <c:numRef>
              <c:f>Лист1!$A$2:$A$13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4923.5</c:v>
                </c:pt>
                <c:pt idx="1">
                  <c:v>4120.3</c:v>
                </c:pt>
                <c:pt idx="2">
                  <c:v>4550.8</c:v>
                </c:pt>
                <c:pt idx="3">
                  <c:v>4409.3</c:v>
                </c:pt>
                <c:pt idx="4">
                  <c:v>4618.8999999999996</c:v>
                </c:pt>
                <c:pt idx="5">
                  <c:v>4817.8999999999996</c:v>
                </c:pt>
                <c:pt idx="6">
                  <c:v>3196.7</c:v>
                </c:pt>
                <c:pt idx="7">
                  <c:v>4412.1000000000004</c:v>
                </c:pt>
                <c:pt idx="8" formatCode="0.0">
                  <c:v>4314</c:v>
                </c:pt>
                <c:pt idx="9">
                  <c:v>4401.2</c:v>
                </c:pt>
                <c:pt idx="10">
                  <c:v>4406.2</c:v>
                </c:pt>
                <c:pt idx="11">
                  <c:v>5342.1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00B0F0"/>
            </a:solidFill>
          </c:spPr>
          <c:dLbls>
            <c:spPr>
              <a:noFill/>
            </c:spPr>
            <c:showVal val="1"/>
          </c:dLbls>
          <c:cat>
            <c:numRef>
              <c:f>Лист1!$A$2:$A$13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672.8</c:v>
                </c:pt>
                <c:pt idx="1">
                  <c:v>700.8</c:v>
                </c:pt>
                <c:pt idx="2">
                  <c:v>814.2</c:v>
                </c:pt>
                <c:pt idx="3">
                  <c:v>922.8</c:v>
                </c:pt>
                <c:pt idx="4">
                  <c:v>1409.6</c:v>
                </c:pt>
                <c:pt idx="5">
                  <c:v>904.3</c:v>
                </c:pt>
                <c:pt idx="6">
                  <c:v>1400</c:v>
                </c:pt>
                <c:pt idx="7">
                  <c:v>887.1</c:v>
                </c:pt>
                <c:pt idx="8">
                  <c:v>759.4</c:v>
                </c:pt>
                <c:pt idx="9">
                  <c:v>814.7</c:v>
                </c:pt>
                <c:pt idx="10">
                  <c:v>833.9</c:v>
                </c:pt>
                <c:pt idx="11" formatCode="0.0">
                  <c:v>877</c:v>
                </c:pt>
              </c:numCache>
            </c:numRef>
          </c:val>
        </c:ser>
        <c:shape val="cylinder"/>
        <c:axId val="113740800"/>
        <c:axId val="114164480"/>
        <c:axId val="0"/>
      </c:bar3DChart>
      <c:catAx>
        <c:axId val="113740800"/>
        <c:scaling>
          <c:orientation val="minMax"/>
        </c:scaling>
        <c:axPos val="b"/>
        <c:numFmt formatCode="General" sourceLinked="1"/>
        <c:tickLblPos val="nextTo"/>
        <c:crossAx val="114164480"/>
        <c:crosses val="autoZero"/>
        <c:auto val="1"/>
        <c:lblAlgn val="ctr"/>
        <c:lblOffset val="100"/>
      </c:catAx>
      <c:valAx>
        <c:axId val="114164480"/>
        <c:scaling>
          <c:orientation val="minMax"/>
        </c:scaling>
        <c:axPos val="l"/>
        <c:majorGridlines/>
        <c:numFmt formatCode="General" sourceLinked="1"/>
        <c:tickLblPos val="nextTo"/>
        <c:crossAx val="1137408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культура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dLbls>
            <c:spPr>
              <a:solidFill>
                <a:schemeClr val="accent6">
                  <a:lumMod val="20000"/>
                  <a:lumOff val="80000"/>
                </a:schemeClr>
              </a:solidFill>
            </c:spPr>
            <c:showVal val="1"/>
          </c:dLbls>
          <c:cat>
            <c:numRef>
              <c:f>Лист1!$A$2:$A$13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844.3</c:v>
                </c:pt>
                <c:pt idx="1">
                  <c:v>906.1</c:v>
                </c:pt>
                <c:pt idx="2">
                  <c:v>1103.5</c:v>
                </c:pt>
                <c:pt idx="3">
                  <c:v>985.2</c:v>
                </c:pt>
                <c:pt idx="4">
                  <c:v>1129.4000000000001</c:v>
                </c:pt>
                <c:pt idx="5">
                  <c:v>1239.4000000000001</c:v>
                </c:pt>
                <c:pt idx="6">
                  <c:v>780.1</c:v>
                </c:pt>
                <c:pt idx="7">
                  <c:v>777.8</c:v>
                </c:pt>
                <c:pt idx="8">
                  <c:v>866.7</c:v>
                </c:pt>
                <c:pt idx="9">
                  <c:v>672.6</c:v>
                </c:pt>
                <c:pt idx="10">
                  <c:v>745</c:v>
                </c:pt>
                <c:pt idx="11">
                  <c:v>855.1</c:v>
                </c:pt>
              </c:numCache>
            </c:numRef>
          </c:val>
        </c:ser>
        <c:axId val="149340160"/>
        <c:axId val="119618944"/>
      </c:barChart>
      <c:catAx>
        <c:axId val="14934016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9618944"/>
        <c:crosses val="autoZero"/>
        <c:auto val="1"/>
        <c:lblAlgn val="ctr"/>
        <c:lblOffset val="100"/>
      </c:catAx>
      <c:valAx>
        <c:axId val="119618944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493401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муниципальные целевые программы</c:v>
                </c:pt>
              </c:strCache>
            </c:strRef>
          </c:tx>
          <c:dLbls>
            <c:showVal val="1"/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Лист1!$B$2:$B$12</c:f>
              <c:numCache>
                <c:formatCode>0.0</c:formatCode>
                <c:ptCount val="11"/>
                <c:pt idx="0" formatCode="General">
                  <c:v>1956.8</c:v>
                </c:pt>
                <c:pt idx="1">
                  <c:v>2085</c:v>
                </c:pt>
                <c:pt idx="2" formatCode="General">
                  <c:v>2204.9</c:v>
                </c:pt>
                <c:pt idx="3" formatCode="General">
                  <c:v>2195.4</c:v>
                </c:pt>
                <c:pt idx="4" formatCode="General">
                  <c:v>2612.6</c:v>
                </c:pt>
                <c:pt idx="5" formatCode="General">
                  <c:v>1374.2</c:v>
                </c:pt>
                <c:pt idx="6" formatCode="General">
                  <c:v>1249.2</c:v>
                </c:pt>
                <c:pt idx="7" formatCode="General">
                  <c:v>5322.3</c:v>
                </c:pt>
                <c:pt idx="8" formatCode="General">
                  <c:v>5293.3</c:v>
                </c:pt>
                <c:pt idx="9" formatCode="General">
                  <c:v>5423.9</c:v>
                </c:pt>
                <c:pt idx="10" formatCode="General">
                  <c:v>6415.2</c:v>
                </c:pt>
              </c:numCache>
            </c:numRef>
          </c:val>
        </c:ser>
        <c:axId val="120790016"/>
        <c:axId val="120795904"/>
      </c:barChart>
      <c:catAx>
        <c:axId val="120790016"/>
        <c:scaling>
          <c:orientation val="minMax"/>
        </c:scaling>
        <c:axPos val="l"/>
        <c:numFmt formatCode="General" sourceLinked="1"/>
        <c:tickLblPos val="nextTo"/>
        <c:crossAx val="120795904"/>
        <c:crosses val="autoZero"/>
        <c:auto val="1"/>
        <c:lblAlgn val="ctr"/>
        <c:lblOffset val="100"/>
      </c:catAx>
      <c:valAx>
        <c:axId val="120795904"/>
        <c:scaling>
          <c:orientation val="minMax"/>
        </c:scaling>
        <c:axPos val="b"/>
        <c:majorGridlines/>
        <c:numFmt formatCode="General" sourceLinked="1"/>
        <c:tickLblPos val="nextTo"/>
        <c:crossAx val="120790016"/>
        <c:crosses val="autoZero"/>
        <c:crossBetween val="between"/>
      </c:valAx>
    </c:plotArea>
    <c:plotVisOnly val="1"/>
  </c:chart>
  <c:spPr>
    <a:solidFill>
      <a:srgbClr val="FFFF00"/>
    </a:solidFill>
    <a:ln w="9525" cap="flat" cmpd="sng" algn="ctr">
      <a:solidFill>
        <a:schemeClr val="accent4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2"/>
            <c:spPr/>
          </c:dPt>
          <c:dLbls>
            <c:showVal val="1"/>
            <c:showLeaderLines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
коммунальными услугами населения 
Романовского сельского поселения
Дубовского района
</c:v>
                </c:pt>
                <c:pt idx="1">
                  <c:v>Защита населения и территории от чрезвычайных 
ситуаций, обеспечение пожарной безопасности и 
безопасности людей на водных объектах
</c:v>
                </c:pt>
                <c:pt idx="2">
                  <c:v>Развитие культуры и туризма</c:v>
                </c:pt>
                <c:pt idx="3">
                  <c:v>Охрана окружающей среды 
и рациональное природопользование
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
финансами и создание условий
для эффективного управления 
муниципальными финансами
</c:v>
                </c:pt>
                <c:pt idx="7">
                  <c:v>Оформление права собственности и использование
 имущества муниципального образования
 «Романовское сельское поселение»
</c:v>
                </c:pt>
                <c:pt idx="8">
                  <c:v>Обеспечение общественного порядка и противодействие преступности</c:v>
                </c:pt>
                <c:pt idx="9">
                  <c:v>Энергоэффективность и развитие энергетики</c:v>
                </c:pt>
                <c:pt idx="10">
                  <c:v>Доступная среда</c:v>
                </c:pt>
                <c:pt idx="11">
                  <c:v>Содействие занятости населения</c:v>
                </c:pt>
              </c:strCache>
            </c:strRef>
          </c:cat>
          <c:val>
            <c:numRef>
              <c:f>Лист1!$B$2:$B$13</c:f>
              <c:numCache>
                <c:formatCode>0.00</c:formatCode>
                <c:ptCount val="12"/>
                <c:pt idx="0">
                  <c:v>122.2</c:v>
                </c:pt>
                <c:pt idx="1">
                  <c:v>21.5</c:v>
                </c:pt>
                <c:pt idx="2">
                  <c:v>855.1</c:v>
                </c:pt>
                <c:pt idx="3">
                  <c:v>24.4</c:v>
                </c:pt>
                <c:pt idx="4">
                  <c:v>34.200000000000003</c:v>
                </c:pt>
                <c:pt idx="5">
                  <c:v>5134.8</c:v>
                </c:pt>
                <c:pt idx="6">
                  <c:v>0</c:v>
                </c:pt>
                <c:pt idx="7">
                  <c:v>34.799999999999997</c:v>
                </c:pt>
                <c:pt idx="8">
                  <c:v>0</c:v>
                </c:pt>
                <c:pt idx="9">
                  <c:v>100</c:v>
                </c:pt>
                <c:pt idx="10">
                  <c:v>0</c:v>
                </c:pt>
                <c:pt idx="11">
                  <c:v>88.4</c:v>
                </c:pt>
              </c:numCache>
            </c:numRef>
          </c:val>
        </c:ser>
        <c:firstSliceAng val="0"/>
        <c:holeSize val="50"/>
      </c:doughnutChart>
      <c:spPr>
        <a:solidFill>
          <a:schemeClr val="accent2">
            <a:lumMod val="60000"/>
            <a:lumOff val="40000"/>
          </a:schemeClr>
        </a:solidFill>
      </c:spPr>
    </c:plotArea>
    <c:legend>
      <c:legendPos val="r"/>
      <c:layout/>
      <c:spPr>
        <a:solidFill>
          <a:schemeClr val="accent6">
            <a:lumMod val="60000"/>
            <a:lumOff val="40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</c:spPr>
      <c:txPr>
        <a:bodyPr/>
        <a:lstStyle/>
        <a:p>
          <a:pPr>
            <a:defRPr sz="1000" b="1"/>
          </a:pPr>
          <a:endParaRPr lang="ru-RU"/>
        </a:p>
      </c:txPr>
    </c:legend>
    <c:plotVisOnly val="1"/>
  </c:chart>
  <c:spPr>
    <a:gradFill rotWithShape="1">
      <a:gsLst>
        <a:gs pos="0">
          <a:schemeClr val="accent5">
            <a:tint val="50000"/>
            <a:satMod val="300000"/>
          </a:schemeClr>
        </a:gs>
        <a:gs pos="35000">
          <a:schemeClr val="accent5">
            <a:tint val="37000"/>
            <a:satMod val="300000"/>
          </a:schemeClr>
        </a:gs>
        <a:gs pos="100000">
          <a:schemeClr val="accent5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5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 доходы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solidFill>
                <a:srgbClr val="92D050"/>
              </a:solidFill>
            </c:spPr>
            <c:showVal val="1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5313.7</c:v>
                </c:pt>
                <c:pt idx="1">
                  <c:v>4800.8</c:v>
                </c:pt>
                <c:pt idx="2">
                  <c:v>4373.6000000000004</c:v>
                </c:pt>
                <c:pt idx="3">
                  <c:v>4748.6000000000004</c:v>
                </c:pt>
                <c:pt idx="4">
                  <c:v>4962.6000000000004</c:v>
                </c:pt>
                <c:pt idx="5">
                  <c:v>5109.6000000000004</c:v>
                </c:pt>
                <c:pt idx="6">
                  <c:v>5107.8</c:v>
                </c:pt>
                <c:pt idx="7">
                  <c:v>6073.9</c:v>
                </c:pt>
              </c:numCache>
            </c:numRef>
          </c:val>
        </c:ser>
        <c:overlap val="100"/>
        <c:axId val="114184960"/>
        <c:axId val="114186496"/>
      </c:barChart>
      <c:catAx>
        <c:axId val="11418496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4186496"/>
        <c:crosses val="autoZero"/>
        <c:auto val="1"/>
        <c:lblAlgn val="ctr"/>
        <c:lblOffset val="100"/>
      </c:catAx>
      <c:valAx>
        <c:axId val="114186496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41849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0576737118386552E-2"/>
          <c:y val="0.14164504122294141"/>
          <c:w val="0.54246051480407054"/>
          <c:h val="0.757370776757224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2"/>
            <c:spPr>
              <a:solidFill>
                <a:schemeClr val="bg2">
                  <a:lumMod val="90000"/>
                </a:schemeClr>
              </a:solidFill>
            </c:spPr>
          </c:dPt>
          <c:dLbls>
            <c:spPr>
              <a:solidFill>
                <a:srgbClr val="FFFF00"/>
              </a:solidFill>
            </c:spPr>
            <c:dLblPos val="bestFit"/>
            <c:showVal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</c:v>
                </c:pt>
                <c:pt idx="1">
                  <c:v>налог на имущество</c:v>
                </c:pt>
                <c:pt idx="2">
                  <c:v>земельный налог</c:v>
                </c:pt>
                <c:pt idx="3">
                  <c:v>гос.пошлина</c:v>
                </c:pt>
                <c:pt idx="4">
                  <c:v>доходы от аренды земельных участков после разграничения</c:v>
                </c:pt>
                <c:pt idx="5">
                  <c:v>штрафы.санкции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 formatCode="0.0">
                  <c:v>151.30000000000001</c:v>
                </c:pt>
                <c:pt idx="1">
                  <c:v>86.4</c:v>
                </c:pt>
                <c:pt idx="2">
                  <c:v>492.3</c:v>
                </c:pt>
                <c:pt idx="3">
                  <c:v>0.5</c:v>
                </c:pt>
                <c:pt idx="4">
                  <c:v>118</c:v>
                </c:pt>
                <c:pt idx="5" formatCode="0.0">
                  <c:v>28.5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796347331583569"/>
          <c:y val="0"/>
          <c:w val="0.41841587235806188"/>
          <c:h val="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7"/>
  <c:chart>
    <c:title>
      <c:layout/>
    </c:title>
    <c:view3D>
      <c:rAngAx val="1"/>
    </c:view3D>
    <c:floor>
      <c:spPr>
        <a:solidFill>
          <a:srgbClr val="FFFF00"/>
        </a:solidFill>
      </c:spPr>
    </c:floor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00B050"/>
            </a:solidFill>
          </c:spPr>
          <c:dLbls>
            <c:showVal val="1"/>
          </c:dLbls>
          <c:cat>
            <c:numRef>
              <c:f>Лист1!$A$2:$A$13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4923.5</c:v>
                </c:pt>
                <c:pt idx="1">
                  <c:v>4120.3</c:v>
                </c:pt>
                <c:pt idx="2">
                  <c:v>4550.8</c:v>
                </c:pt>
                <c:pt idx="3">
                  <c:v>4409.3</c:v>
                </c:pt>
                <c:pt idx="4">
                  <c:v>4618.8999999999996</c:v>
                </c:pt>
                <c:pt idx="5">
                  <c:v>4817.8999999999996</c:v>
                </c:pt>
                <c:pt idx="6">
                  <c:v>3196.7</c:v>
                </c:pt>
                <c:pt idx="7">
                  <c:v>4412.1000000000004</c:v>
                </c:pt>
                <c:pt idx="8" formatCode="0.0">
                  <c:v>4314</c:v>
                </c:pt>
                <c:pt idx="9" formatCode="0.0">
                  <c:v>4401.2</c:v>
                </c:pt>
                <c:pt idx="10">
                  <c:v>4406.2</c:v>
                </c:pt>
                <c:pt idx="11">
                  <c:v>5342.1</c:v>
                </c:pt>
              </c:numCache>
            </c:numRef>
          </c:val>
        </c:ser>
        <c:shape val="box"/>
        <c:axId val="98301056"/>
        <c:axId val="98302592"/>
        <c:axId val="0"/>
      </c:bar3DChart>
      <c:catAx>
        <c:axId val="98301056"/>
        <c:scaling>
          <c:orientation val="minMax"/>
        </c:scaling>
        <c:axPos val="b"/>
        <c:numFmt formatCode="General" sourceLinked="1"/>
        <c:tickLblPos val="nextTo"/>
        <c:crossAx val="98302592"/>
        <c:crosses val="autoZero"/>
        <c:auto val="1"/>
        <c:lblAlgn val="ctr"/>
        <c:lblOffset val="100"/>
      </c:catAx>
      <c:valAx>
        <c:axId val="98302592"/>
        <c:scaling>
          <c:orientation val="minMax"/>
        </c:scaling>
        <c:axPos val="l"/>
        <c:majorGridlines/>
        <c:numFmt formatCode="General" sourceLinked="1"/>
        <c:tickLblPos val="nextTo"/>
        <c:crossAx val="983010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spPr>
              <a:solidFill>
                <a:schemeClr val="tx2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245.1</c:v>
                </c:pt>
                <c:pt idx="1">
                  <c:v>136.69999999999999</c:v>
                </c:pt>
                <c:pt idx="2">
                  <c:v>151.69999999999999</c:v>
                </c:pt>
                <c:pt idx="3">
                  <c:v>154</c:v>
                </c:pt>
                <c:pt idx="4">
                  <c:v>184.6</c:v>
                </c:pt>
                <c:pt idx="5">
                  <c:v>200.2</c:v>
                </c:pt>
                <c:pt idx="6">
                  <c:v>94.9</c:v>
                </c:pt>
                <c:pt idx="7">
                  <c:v>333.8</c:v>
                </c:pt>
                <c:pt idx="8">
                  <c:v>123.3</c:v>
                </c:pt>
                <c:pt idx="9">
                  <c:v>128.5</c:v>
                </c:pt>
                <c:pt idx="10">
                  <c:v>132.4</c:v>
                </c:pt>
                <c:pt idx="11">
                  <c:v>151.30000000000001</c:v>
                </c:pt>
              </c:numCache>
            </c:numRef>
          </c:val>
        </c:ser>
        <c:shape val="pyramid"/>
        <c:axId val="117546368"/>
        <c:axId val="117556352"/>
        <c:axId val="0"/>
      </c:bar3DChart>
      <c:catAx>
        <c:axId val="117546368"/>
        <c:scaling>
          <c:orientation val="minMax"/>
        </c:scaling>
        <c:axPos val="b"/>
        <c:numFmt formatCode="General" sourceLinked="1"/>
        <c:tickLblPos val="nextTo"/>
        <c:crossAx val="117556352"/>
        <c:crosses val="autoZero"/>
        <c:auto val="1"/>
        <c:lblAlgn val="ctr"/>
        <c:lblOffset val="100"/>
      </c:catAx>
      <c:valAx>
        <c:axId val="117556352"/>
        <c:scaling>
          <c:orientation val="minMax"/>
        </c:scaling>
        <c:axPos val="l"/>
        <c:majorGridlines/>
        <c:numFmt formatCode="General" sourceLinked="1"/>
        <c:tickLblPos val="nextTo"/>
        <c:crossAx val="11754636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</c:chart>
  <c:spPr>
    <a:solidFill>
      <a:schemeClr val="accent6"/>
    </a:solidFill>
    <a:ln w="25400" cap="flat" cmpd="sng" algn="ctr">
      <a:solidFill>
        <a:schemeClr val="accent6">
          <a:shade val="50000"/>
        </a:schemeClr>
      </a:solidFill>
      <a:prstDash val="solid"/>
    </a:ln>
    <a:effectLst/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имущество</c:v>
                </c:pt>
              </c:strCache>
            </c:strRef>
          </c:tx>
          <c:spPr>
            <a:solidFill>
              <a:srgbClr val="C00000"/>
            </a:solidFill>
          </c:spPr>
          <c:dLbls>
            <c:showVal val="1"/>
          </c:dLbls>
          <c:cat>
            <c:numRef>
              <c:f>Лист1!$A$2:$A$13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280.3</c:v>
                </c:pt>
                <c:pt idx="1">
                  <c:v>450.7</c:v>
                </c:pt>
                <c:pt idx="2">
                  <c:v>481.7</c:v>
                </c:pt>
                <c:pt idx="3">
                  <c:v>443.8</c:v>
                </c:pt>
                <c:pt idx="4">
                  <c:v>447.5</c:v>
                </c:pt>
                <c:pt idx="5">
                  <c:v>369.6</c:v>
                </c:pt>
                <c:pt idx="6">
                  <c:v>552.29999999999995</c:v>
                </c:pt>
                <c:pt idx="7" formatCode="0.0">
                  <c:v>444</c:v>
                </c:pt>
                <c:pt idx="8">
                  <c:v>488.4</c:v>
                </c:pt>
                <c:pt idx="9">
                  <c:v>536.5</c:v>
                </c:pt>
                <c:pt idx="10">
                  <c:v>589.5</c:v>
                </c:pt>
                <c:pt idx="11">
                  <c:v>578.70000000000005</c:v>
                </c:pt>
              </c:numCache>
            </c:numRef>
          </c:val>
        </c:ser>
        <c:shape val="cone"/>
        <c:axId val="119016832"/>
        <c:axId val="119022720"/>
        <c:axId val="0"/>
      </c:bar3DChart>
      <c:catAx>
        <c:axId val="119016832"/>
        <c:scaling>
          <c:orientation val="minMax"/>
        </c:scaling>
        <c:axPos val="b"/>
        <c:numFmt formatCode="General" sourceLinked="1"/>
        <c:tickLblPos val="nextTo"/>
        <c:crossAx val="119022720"/>
        <c:crosses val="autoZero"/>
        <c:auto val="1"/>
        <c:lblAlgn val="ctr"/>
        <c:lblOffset val="100"/>
      </c:catAx>
      <c:valAx>
        <c:axId val="119022720"/>
        <c:scaling>
          <c:orientation val="minMax"/>
        </c:scaling>
        <c:axPos val="l"/>
        <c:majorGridlines/>
        <c:numFmt formatCode="General" sourceLinked="1"/>
        <c:tickLblPos val="nextTo"/>
        <c:crossAx val="119016832"/>
        <c:crosses val="autoZero"/>
        <c:crossBetween val="between"/>
      </c:valAx>
    </c:plotArea>
    <c:legend>
      <c:legendPos val="r"/>
      <c:layout/>
    </c:legend>
    <c:plotVisOnly val="1"/>
  </c:chart>
  <c:spPr>
    <a:solidFill>
      <a:srgbClr val="92D050"/>
    </a:solidFill>
    <a:ln w="9525" cap="flat" cmpd="sng" algn="ctr">
      <a:solidFill>
        <a:schemeClr val="accent4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</c:v>
                </c:pt>
              </c:strCache>
            </c:strRef>
          </c:tx>
          <c:cat>
            <c:numRef>
              <c:f>Лист1!$A$2:$A$13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245.1</c:v>
                </c:pt>
                <c:pt idx="1">
                  <c:v>138.69999999999999</c:v>
                </c:pt>
                <c:pt idx="2">
                  <c:v>151.69999999999999</c:v>
                </c:pt>
                <c:pt idx="3" formatCode="0.0">
                  <c:v>154</c:v>
                </c:pt>
                <c:pt idx="4">
                  <c:v>184.6</c:v>
                </c:pt>
                <c:pt idx="5">
                  <c:v>200.2</c:v>
                </c:pt>
                <c:pt idx="6">
                  <c:v>94.9</c:v>
                </c:pt>
                <c:pt idx="7">
                  <c:v>333.8</c:v>
                </c:pt>
                <c:pt idx="8">
                  <c:v>123.3</c:v>
                </c:pt>
                <c:pt idx="9">
                  <c:v>128.5</c:v>
                </c:pt>
                <c:pt idx="10">
                  <c:v>132.4</c:v>
                </c:pt>
                <c:pt idx="11">
                  <c:v>151.30000000000001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</c:v>
                </c:pt>
              </c:strCache>
            </c:strRef>
          </c:tx>
          <c:cat>
            <c:numRef>
              <c:f>Лист1!$A$2:$A$13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0.0">
                  <c:v>111</c:v>
                </c:pt>
                <c:pt idx="4">
                  <c:v>201.6</c:v>
                </c:pt>
                <c:pt idx="5">
                  <c:v>280.3</c:v>
                </c:pt>
                <c:pt idx="6">
                  <c:v>0</c:v>
                </c:pt>
                <c:pt idx="7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Совокупных доход</c:v>
                </c:pt>
              </c:strCache>
            </c:strRef>
          </c:tx>
          <c:cat>
            <c:numRef>
              <c:f>Лист1!$A$2:$A$13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42.4</c:v>
                </c:pt>
                <c:pt idx="1">
                  <c:v>0.3</c:v>
                </c:pt>
                <c:pt idx="2">
                  <c:v>36.5</c:v>
                </c:pt>
                <c:pt idx="3">
                  <c:v>58.2</c:v>
                </c:pt>
                <c:pt idx="4">
                  <c:v>454.6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 на имущество</c:v>
                </c:pt>
              </c:strCache>
            </c:strRef>
          </c:tx>
          <c:cat>
            <c:numRef>
              <c:f>Лист1!$A$2:$A$13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Лист1!$E$2:$E$13</c:f>
              <c:numCache>
                <c:formatCode>General</c:formatCode>
                <c:ptCount val="12"/>
                <c:pt idx="0">
                  <c:v>1.3</c:v>
                </c:pt>
                <c:pt idx="1">
                  <c:v>14.7</c:v>
                </c:pt>
                <c:pt idx="2">
                  <c:v>16.7</c:v>
                </c:pt>
                <c:pt idx="3">
                  <c:v>16.100000000000001</c:v>
                </c:pt>
                <c:pt idx="4">
                  <c:v>14.4</c:v>
                </c:pt>
                <c:pt idx="5">
                  <c:v>17.7</c:v>
                </c:pt>
                <c:pt idx="6">
                  <c:v>37.700000000000003</c:v>
                </c:pt>
                <c:pt idx="7" formatCode="0.0">
                  <c:v>41</c:v>
                </c:pt>
                <c:pt idx="8">
                  <c:v>58.6</c:v>
                </c:pt>
                <c:pt idx="9">
                  <c:v>76.400000000000006</c:v>
                </c:pt>
                <c:pt idx="10">
                  <c:v>69.5</c:v>
                </c:pt>
                <c:pt idx="11">
                  <c:v>86.4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земельный налог</c:v>
                </c:pt>
              </c:strCache>
            </c:strRef>
          </c:tx>
          <c:cat>
            <c:numRef>
              <c:f>Лист1!$A$2:$A$13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Лист1!$F$2:$F$13</c:f>
              <c:numCache>
                <c:formatCode>General</c:formatCode>
                <c:ptCount val="12"/>
                <c:pt idx="0" formatCode="0.0">
                  <c:v>241</c:v>
                </c:pt>
                <c:pt idx="1">
                  <c:v>435.9</c:v>
                </c:pt>
                <c:pt idx="2">
                  <c:v>465.1</c:v>
                </c:pt>
                <c:pt idx="3">
                  <c:v>427.7</c:v>
                </c:pt>
                <c:pt idx="4">
                  <c:v>433.1</c:v>
                </c:pt>
                <c:pt idx="5" formatCode="0.0">
                  <c:v>352</c:v>
                </c:pt>
                <c:pt idx="6">
                  <c:v>514.6</c:v>
                </c:pt>
                <c:pt idx="7" formatCode="0.0">
                  <c:v>403</c:v>
                </c:pt>
                <c:pt idx="8">
                  <c:v>429.8</c:v>
                </c:pt>
                <c:pt idx="9">
                  <c:v>460.1</c:v>
                </c:pt>
                <c:pt idx="10">
                  <c:v>520</c:v>
                </c:pt>
                <c:pt idx="11">
                  <c:v>492.3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госпошлина</c:v>
                </c:pt>
              </c:strCache>
            </c:strRef>
          </c:tx>
          <c:cat>
            <c:numRef>
              <c:f>Лист1!$A$2:$A$13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Лист1!$G$2:$G$13</c:f>
              <c:numCache>
                <c:formatCode>General</c:formatCode>
                <c:ptCount val="12"/>
                <c:pt idx="0" formatCode="0.0">
                  <c:v>5</c:v>
                </c:pt>
                <c:pt idx="1">
                  <c:v>1.6</c:v>
                </c:pt>
                <c:pt idx="2">
                  <c:v>2.2000000000000002</c:v>
                </c:pt>
                <c:pt idx="3">
                  <c:v>1.5</c:v>
                </c:pt>
                <c:pt idx="4">
                  <c:v>0.8</c:v>
                </c:pt>
                <c:pt idx="5" formatCode="0.0">
                  <c:v>0.8</c:v>
                </c:pt>
                <c:pt idx="6">
                  <c:v>1.4</c:v>
                </c:pt>
                <c:pt idx="7">
                  <c:v>1.3</c:v>
                </c:pt>
                <c:pt idx="8">
                  <c:v>1.7</c:v>
                </c:pt>
                <c:pt idx="9">
                  <c:v>1.5</c:v>
                </c:pt>
                <c:pt idx="10">
                  <c:v>0.6</c:v>
                </c:pt>
                <c:pt idx="11">
                  <c:v>0.5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аренда до разграничения</c:v>
                </c:pt>
              </c:strCache>
            </c:strRef>
          </c:tx>
          <c:cat>
            <c:numRef>
              <c:f>Лист1!$A$2:$A$13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Лист1!$H$2:$H$13</c:f>
              <c:numCache>
                <c:formatCode>General</c:formatCode>
                <c:ptCount val="12"/>
                <c:pt idx="0">
                  <c:v>13.7</c:v>
                </c:pt>
                <c:pt idx="1">
                  <c:v>12.5</c:v>
                </c:pt>
                <c:pt idx="2">
                  <c:v>51.7</c:v>
                </c:pt>
                <c:pt idx="3">
                  <c:v>54.3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аренда после разграничения</c:v>
                </c:pt>
              </c:strCache>
            </c:strRef>
          </c:tx>
          <c:cat>
            <c:numRef>
              <c:f>Лист1!$A$2:$A$13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Лист1!$I$2:$I$13</c:f>
              <c:numCache>
                <c:formatCode>General</c:formatCode>
                <c:ptCount val="12"/>
                <c:pt idx="0">
                  <c:v>30.8</c:v>
                </c:pt>
                <c:pt idx="1">
                  <c:v>43.3</c:v>
                </c:pt>
                <c:pt idx="2" formatCode="0.0">
                  <c:v>59</c:v>
                </c:pt>
                <c:pt idx="3">
                  <c:v>67.2</c:v>
                </c:pt>
                <c:pt idx="4">
                  <c:v>97.2</c:v>
                </c:pt>
                <c:pt idx="5">
                  <c:v>43.3</c:v>
                </c:pt>
                <c:pt idx="6">
                  <c:v>84.4</c:v>
                </c:pt>
                <c:pt idx="7">
                  <c:v>102.6</c:v>
                </c:pt>
                <c:pt idx="8">
                  <c:v>106.1</c:v>
                </c:pt>
                <c:pt idx="9">
                  <c:v>105.9</c:v>
                </c:pt>
                <c:pt idx="10">
                  <c:v>109.7</c:v>
                </c:pt>
                <c:pt idx="11">
                  <c:v>118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продажа</c:v>
                </c:pt>
              </c:strCache>
            </c:strRef>
          </c:tx>
          <c:cat>
            <c:numRef>
              <c:f>Лист1!$A$2:$A$13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Лист1!$J$2:$J$13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 formatCode="0.0">
                  <c:v>0</c:v>
                </c:pt>
                <c:pt idx="3">
                  <c:v>0.3</c:v>
                </c:pt>
                <c:pt idx="4">
                  <c:v>0</c:v>
                </c:pt>
                <c:pt idx="5">
                  <c:v>0</c:v>
                </c:pt>
                <c:pt idx="6">
                  <c:v>658.5</c:v>
                </c:pt>
                <c:pt idx="7">
                  <c:v>0</c:v>
                </c:pt>
                <c:pt idx="10">
                  <c:v>0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штрафы</c:v>
                </c:pt>
              </c:strCache>
            </c:strRef>
          </c:tx>
          <c:cat>
            <c:numRef>
              <c:f>Лист1!$A$2:$A$13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Лист1!$K$2:$K$13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22.7</c:v>
                </c:pt>
                <c:pt idx="3">
                  <c:v>32.5</c:v>
                </c:pt>
                <c:pt idx="4">
                  <c:v>23.3</c:v>
                </c:pt>
                <c:pt idx="5" formatCode="0.0">
                  <c:v>10</c:v>
                </c:pt>
                <c:pt idx="6">
                  <c:v>8.5</c:v>
                </c:pt>
                <c:pt idx="7">
                  <c:v>5.4</c:v>
                </c:pt>
                <c:pt idx="8">
                  <c:v>39.9</c:v>
                </c:pt>
                <c:pt idx="9">
                  <c:v>42.3</c:v>
                </c:pt>
                <c:pt idx="10">
                  <c:v>2.2999999999999998</c:v>
                </c:pt>
                <c:pt idx="11">
                  <c:v>28.5</c:v>
                </c:pt>
              </c:numCache>
            </c:numRef>
          </c:val>
        </c:ser>
        <c:shape val="box"/>
        <c:axId val="119113600"/>
        <c:axId val="119115136"/>
        <c:axId val="0"/>
      </c:bar3DChart>
      <c:catAx>
        <c:axId val="119113600"/>
        <c:scaling>
          <c:orientation val="minMax"/>
        </c:scaling>
        <c:axPos val="b"/>
        <c:numFmt formatCode="General" sourceLinked="1"/>
        <c:tickLblPos val="nextTo"/>
        <c:crossAx val="119115136"/>
        <c:crosses val="autoZero"/>
        <c:auto val="1"/>
        <c:lblAlgn val="ctr"/>
        <c:lblOffset val="100"/>
      </c:catAx>
      <c:valAx>
        <c:axId val="119115136"/>
        <c:scaling>
          <c:orientation val="minMax"/>
        </c:scaling>
        <c:axPos val="l"/>
        <c:majorGridlines/>
        <c:numFmt formatCode="General" sourceLinked="1"/>
        <c:tickLblPos val="nextTo"/>
        <c:crossAx val="119113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263500048605155"/>
          <c:y val="1.2748009254091567E-2"/>
          <c:w val="0.27810574025469037"/>
          <c:h val="0.98725199074590708"/>
        </c:manualLayout>
      </c:layout>
      <c:spPr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6526,2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 err="1" smtClean="0"/>
              <a:t>тыс.руб</a:t>
            </a:r>
            <a:endParaRPr lang="ru-RU" dirty="0"/>
          </a:p>
        </c:rich>
      </c:tx>
      <c:layout>
        <c:manualLayout>
          <c:xMode val="edge"/>
          <c:yMode val="edge"/>
          <c:x val="0.39947123501437026"/>
          <c:y val="2.5730927801632046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1144737738931479E-3"/>
          <c:y val="9.3271205820899525E-2"/>
          <c:w val="0.58973250243136188"/>
          <c:h val="0.823668180438453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solidFill>
                <a:srgbClr val="FF0000"/>
              </a:solidFill>
            </c:spPr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культура.кинематография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4977.5</c:v>
                </c:pt>
                <c:pt idx="1">
                  <c:v>110.8</c:v>
                </c:pt>
                <c:pt idx="2">
                  <c:v>21.5</c:v>
                </c:pt>
                <c:pt idx="3">
                  <c:v>69</c:v>
                </c:pt>
                <c:pt idx="4">
                  <c:v>318.39999999999998</c:v>
                </c:pt>
                <c:pt idx="5">
                  <c:v>7.2</c:v>
                </c:pt>
                <c:pt idx="6">
                  <c:v>855.1</c:v>
                </c:pt>
                <c:pt idx="7" formatCode="0.0">
                  <c:v>166.7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275380171556485"/>
          <c:y val="1.2673541017714375E-2"/>
          <c:w val="0.337970900884562"/>
          <c:h val="0.9873264589822853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sideWall>
      <c:spPr>
        <a:solidFill>
          <a:srgbClr val="FFFF00"/>
        </a:solidFill>
        <a:effectLst>
          <a:glow rad="228600">
            <a:schemeClr val="accent2">
              <a:satMod val="175000"/>
              <a:alpha val="40000"/>
            </a:schemeClr>
          </a:glow>
        </a:effectLst>
      </c:spPr>
    </c:sideWall>
    <c:backWall>
      <c:spPr>
        <a:solidFill>
          <a:srgbClr val="FFFF00"/>
        </a:solidFill>
        <a:effectLst>
          <a:glow rad="228600">
            <a:schemeClr val="accent2">
              <a:satMod val="175000"/>
              <a:alpha val="40000"/>
            </a:schemeClr>
          </a:glow>
        </a:effectLst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spPr>
            <a:ln w="28575">
              <a:noFill/>
            </a:ln>
          </c:spPr>
          <c:cat>
            <c:numRef>
              <c:f>Лист1!$A$2:$A$13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5600.5</c:v>
                </c:pt>
                <c:pt idx="1">
                  <c:v>4800.8</c:v>
                </c:pt>
                <c:pt idx="2">
                  <c:v>5359.9</c:v>
                </c:pt>
                <c:pt idx="3">
                  <c:v>5328.7</c:v>
                </c:pt>
                <c:pt idx="4">
                  <c:v>5357.7</c:v>
                </c:pt>
                <c:pt idx="5">
                  <c:v>5886.7</c:v>
                </c:pt>
                <c:pt idx="6">
                  <c:v>4465.2</c:v>
                </c:pt>
                <c:pt idx="7">
                  <c:v>4414.6000000000004</c:v>
                </c:pt>
                <c:pt idx="8">
                  <c:v>5405.7</c:v>
                </c:pt>
                <c:pt idx="9">
                  <c:v>5386.1</c:v>
                </c:pt>
                <c:pt idx="10">
                  <c:v>5520.5</c:v>
                </c:pt>
                <c:pt idx="11">
                  <c:v>6526.2</c:v>
                </c:pt>
              </c:numCache>
            </c:numRef>
          </c:val>
        </c:ser>
        <c:shape val="pyramid"/>
        <c:axId val="135401472"/>
        <c:axId val="119356032"/>
        <c:axId val="0"/>
      </c:bar3DChart>
      <c:catAx>
        <c:axId val="1354014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9356032"/>
        <c:crosses val="autoZero"/>
        <c:auto val="1"/>
        <c:lblAlgn val="ctr"/>
        <c:lblOffset val="100"/>
      </c:catAx>
      <c:valAx>
        <c:axId val="1193560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5401472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accent2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E3DB4-D4B1-47B3-BADB-94899A15D26F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75318-B281-48CB-B777-9666299657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5318-B281-48CB-B777-9666299657E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26D81-30E1-41EA-985F-FB1ECB7BB447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000108"/>
            <a:ext cx="8358246" cy="3500462"/>
          </a:xfr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chemeClr val="tx1"/>
                </a:solidFill>
                <a:latin typeface="Georgia" pitchFamily="18" charset="0"/>
                <a:ea typeface="Batang" pitchFamily="18" charset="-127"/>
              </a:rPr>
              <a:t>Информация                                          об исполнении бюджета Романовского  сельского поселения                                                  за </a:t>
            </a:r>
            <a:r>
              <a:rPr lang="ru-RU" sz="4000" b="1" i="1" dirty="0" smtClean="0">
                <a:solidFill>
                  <a:schemeClr val="tx1"/>
                </a:solidFill>
                <a:latin typeface="Georgia" pitchFamily="18" charset="0"/>
                <a:ea typeface="Batang" pitchFamily="18" charset="-127"/>
              </a:rPr>
              <a:t>2022 </a:t>
            </a:r>
            <a:r>
              <a:rPr lang="ru-RU" sz="4000" b="1" i="1" dirty="0" smtClean="0">
                <a:solidFill>
                  <a:schemeClr val="tx1"/>
                </a:solidFill>
                <a:latin typeface="Georgia" pitchFamily="18" charset="0"/>
                <a:ea typeface="Batang" pitchFamily="18" charset="-127"/>
              </a:rPr>
              <a:t>год</a:t>
            </a:r>
            <a:endParaRPr lang="ru-RU" sz="4000" b="1" i="1" dirty="0">
              <a:solidFill>
                <a:schemeClr val="tx1"/>
              </a:solidFill>
              <a:latin typeface="Georgia" pitchFamily="18" charset="0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72074"/>
            <a:ext cx="6400800" cy="1143008"/>
          </a:xfr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Подготовлен сектором экономики и финансов Администрации Романовского сельского поселения</a:t>
            </a:r>
          </a:p>
          <a:p>
            <a:endParaRPr lang="ru-RU" sz="24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Структура расходов бюджета Романовского сельского поселения в </a:t>
            </a:r>
            <a:r>
              <a:rPr lang="ru-RU" sz="3200" b="1" dirty="0" smtClean="0"/>
              <a:t>2022году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8215370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Динамика расходов бюджета Романовского сельского поселения , </a:t>
            </a:r>
            <a:r>
              <a:rPr lang="ru-RU" sz="3200" b="1" i="1" dirty="0" smtClean="0"/>
              <a:t>тыс.рублей</a:t>
            </a:r>
            <a:endParaRPr lang="ru-RU" sz="32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800" b="1" dirty="0" smtClean="0"/>
              <a:t>Динамика расходов бюджета Романовского сельского  поселения на культуру, </a:t>
            </a:r>
            <a:r>
              <a:rPr lang="ru-RU" sz="2800" b="1" i="1" dirty="0" smtClean="0"/>
              <a:t>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800" b="1" i="1" dirty="0" smtClean="0"/>
              <a:t>Динамика расходов бюджета на реализацию муниципальных целевых программ, 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  <a:solidFill>
            <a:schemeClr val="accent3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</a:t>
            </a:r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</a:t>
            </a:r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году, тыс.рублей</a:t>
            </a:r>
            <a:endParaRPr lang="ru-RU" sz="20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186766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Динамика доходов Романовского сельского поселения, </a:t>
            </a:r>
            <a:r>
              <a:rPr lang="ru-RU" b="1" i="1" dirty="0" err="1" smtClean="0"/>
              <a:t>тыс.руб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Динамика собственных доходов бюджета Романовского сельского поселения, </a:t>
            </a:r>
            <a:r>
              <a:rPr lang="ru-RU" sz="2800" b="1" i="1" dirty="0" smtClean="0"/>
              <a:t>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Объем налоговых и неналоговых доходов Романовского сельского поселения в </a:t>
            </a:r>
            <a:r>
              <a:rPr lang="ru-RU" sz="2800" b="1" dirty="0" smtClean="0"/>
              <a:t>2022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году составил </a:t>
            </a:r>
            <a:r>
              <a:rPr lang="ru-RU" sz="2800" b="1" i="1" dirty="0" smtClean="0"/>
              <a:t>877,0тыс</a:t>
            </a:r>
            <a:r>
              <a:rPr lang="ru-RU" sz="2800" b="1" i="1" dirty="0" smtClean="0"/>
              <a:t>. </a:t>
            </a:r>
            <a:r>
              <a:rPr lang="ru-RU" sz="2800" b="1" i="1" dirty="0" err="1" smtClean="0"/>
              <a:t>руб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8286808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ru-RU" b="1" i="1" dirty="0" smtClean="0"/>
              <a:t>Объем налоговых и неналоговых доходов  в </a:t>
            </a:r>
            <a:r>
              <a:rPr lang="ru-RU" b="1" i="1" dirty="0" smtClean="0"/>
              <a:t>2022 </a:t>
            </a:r>
            <a:r>
              <a:rPr lang="ru-RU" b="1" i="1" dirty="0" smtClean="0"/>
              <a:t>году составил     </a:t>
            </a:r>
            <a:r>
              <a:rPr lang="ru-RU" b="1" i="1" dirty="0" smtClean="0"/>
              <a:t>877,0 </a:t>
            </a:r>
            <a:r>
              <a:rPr lang="ru-RU" b="1" i="1" dirty="0" smtClean="0"/>
              <a:t>тыс. рублей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000238"/>
          <a:ext cx="8186766" cy="419610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8186766"/>
              </a:tblGrid>
              <a:tr h="5080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Налоговые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доходы-730,5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тыс.рублей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доходы физических </a:t>
                      </a:r>
                      <a:r>
                        <a:rPr lang="ru-RU" dirty="0" smtClean="0"/>
                        <a:t>лиц-151,3тыс.рублей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имущество физических </a:t>
                      </a:r>
                      <a:r>
                        <a:rPr lang="ru-RU" dirty="0" smtClean="0"/>
                        <a:t>лиц-86,4тыс.рублей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</a:t>
                      </a:r>
                      <a:r>
                        <a:rPr lang="ru-RU" dirty="0" smtClean="0"/>
                        <a:t>налог-492,3 </a:t>
                      </a:r>
                      <a:r>
                        <a:rPr lang="ru-RU" dirty="0" smtClean="0"/>
                        <a:t>тыс.рублей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Государственная </a:t>
                      </a:r>
                      <a:r>
                        <a:rPr lang="ru-RU" dirty="0" smtClean="0"/>
                        <a:t>пошлина-0,5тыс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рублей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Неналоговые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доходы-146,5тыс.рублей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доходы от аренды земельных участков после </a:t>
                      </a:r>
                      <a:r>
                        <a:rPr lang="ru-RU" dirty="0" smtClean="0"/>
                        <a:t>разграничения-118,0тыс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руб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штрафы.санкции-28,5тыс</a:t>
                      </a:r>
                      <a:r>
                        <a:rPr lang="ru-RU" dirty="0" smtClean="0"/>
                        <a:t>. руб.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Безвозмездные поступления в бюджет Романовского сельского поселения, тыс. рублей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Динамика поступлений налога на доходы физических лиц в бюджет , тыс. рублей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Динамика поступлений  налога на имущество, </a:t>
            </a:r>
            <a:r>
              <a:rPr lang="ru-RU" i="1" dirty="0" smtClean="0"/>
              <a:t>тыс. рублей</a:t>
            </a:r>
            <a:endParaRPr lang="ru-RU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Динамика поступления налоговых и неналоговых  доходов, </a:t>
            </a:r>
            <a:r>
              <a:rPr lang="ru-RU" sz="2800" b="1" i="1" dirty="0" smtClean="0"/>
              <a:t>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24188</TotalTime>
  <Words>210</Words>
  <Application>Microsoft Office PowerPoint</Application>
  <PresentationFormat>Экран (4:3)</PresentationFormat>
  <Paragraphs>33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Информация                                          об исполнении бюджета Романовского  сельского поселения                                                  за 2022 год</vt:lpstr>
      <vt:lpstr>Динамика доходов Романовского сельского поселения, тыс.руб</vt:lpstr>
      <vt:lpstr>Динамика собственных доходов бюджета Романовского сельского поселения, тыс.рублей</vt:lpstr>
      <vt:lpstr>Объем налоговых и неналоговых доходов Романовского сельского поселения в 2022  году составил 877,0тыс. руб</vt:lpstr>
      <vt:lpstr>Объем налоговых и неналоговых доходов  в 2022 году составил     877,0 тыс. рублей</vt:lpstr>
      <vt:lpstr>Безвозмездные поступления в бюджет Романовского сельского поселения, тыс. рублей</vt:lpstr>
      <vt:lpstr>Динамика поступлений налога на доходы физических лиц в бюджет , тыс. рублей</vt:lpstr>
      <vt:lpstr>Динамика поступлений  налога на имущество, тыс. рублей</vt:lpstr>
      <vt:lpstr>Динамика поступления налоговых и неналоговых  доходов, тыс.рублей</vt:lpstr>
      <vt:lpstr>Структура расходов бюджета Романовского сельского поселения в 2022году</vt:lpstr>
      <vt:lpstr>Динамика расходов бюджета Романовского сельского поселения , тыс.рублей</vt:lpstr>
      <vt:lpstr>Динамика расходов бюджета Романовского сельского  поселения на культуру, тыс.рублей</vt:lpstr>
      <vt:lpstr>Динамика расходов бюджета на реализацию муниципальных целевых программ, тыс.рублей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2022  году, тыс.рублей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Романовского сельского поселения на 2014-2016 год</dc:title>
  <dc:creator>1</dc:creator>
  <cp:lastModifiedBy>Пользователь</cp:lastModifiedBy>
  <cp:revision>116</cp:revision>
  <dcterms:created xsi:type="dcterms:W3CDTF">2014-05-16T12:09:48Z</dcterms:created>
  <dcterms:modified xsi:type="dcterms:W3CDTF">2024-01-23T19:31:59Z</dcterms:modified>
</cp:coreProperties>
</file>