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7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2" autoAdjust="0"/>
    <p:restoredTop sz="94709" autoAdjust="0"/>
  </p:normalViewPr>
  <p:slideViewPr>
    <p:cSldViewPr>
      <p:cViewPr varScale="1">
        <p:scale>
          <a:sx n="104" d="100"/>
          <a:sy n="104" d="100"/>
        </p:scale>
        <p:origin x="-1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безвоздмездные поступления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4923.5</c:v>
                </c:pt>
                <c:pt idx="1">
                  <c:v>4120.3</c:v>
                </c:pt>
                <c:pt idx="2">
                  <c:v>4550.8</c:v>
                </c:pt>
                <c:pt idx="3">
                  <c:v>4409.3</c:v>
                </c:pt>
                <c:pt idx="4">
                  <c:v>4618.8999999999996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672.8</c:v>
                </c:pt>
                <c:pt idx="1">
                  <c:v>700.8</c:v>
                </c:pt>
                <c:pt idx="2">
                  <c:v>814.2</c:v>
                </c:pt>
                <c:pt idx="3">
                  <c:v>922.8</c:v>
                </c:pt>
                <c:pt idx="4">
                  <c:v>1409.6</c:v>
                </c:pt>
              </c:numCache>
            </c:numRef>
          </c:val>
        </c:ser>
        <c:shape val="cylinder"/>
        <c:axId val="75188864"/>
        <c:axId val="75207040"/>
        <c:axId val="0"/>
      </c:bar3DChart>
      <c:catAx>
        <c:axId val="75188864"/>
        <c:scaling>
          <c:orientation val="minMax"/>
        </c:scaling>
        <c:axPos val="b"/>
        <c:numFmt formatCode="General" sourceLinked="1"/>
        <c:tickLblPos val="nextTo"/>
        <c:crossAx val="75207040"/>
        <c:crosses val="autoZero"/>
        <c:auto val="1"/>
        <c:lblAlgn val="ctr"/>
        <c:lblOffset val="100"/>
      </c:catAx>
      <c:valAx>
        <c:axId val="75207040"/>
        <c:scaling>
          <c:orientation val="minMax"/>
        </c:scaling>
        <c:axPos val="l"/>
        <c:majorGridlines/>
        <c:numFmt formatCode="General" sourceLinked="1"/>
        <c:tickLblPos val="nextTo"/>
        <c:crossAx val="7518886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marker>
            <c:symbol val="none"/>
          </c:marker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5600.5</c:v>
                </c:pt>
                <c:pt idx="1">
                  <c:v>4800.8</c:v>
                </c:pt>
                <c:pt idx="2">
                  <c:v>5359.9</c:v>
                </c:pt>
                <c:pt idx="3">
                  <c:v>5328.7</c:v>
                </c:pt>
                <c:pt idx="4">
                  <c:v>5357.7</c:v>
                </c:pt>
              </c:numCache>
            </c:numRef>
          </c:val>
        </c:ser>
        <c:marker val="1"/>
        <c:axId val="92170496"/>
        <c:axId val="92176384"/>
      </c:lineChart>
      <c:catAx>
        <c:axId val="921704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2176384"/>
        <c:crosses val="autoZero"/>
        <c:auto val="1"/>
        <c:lblAlgn val="ctr"/>
        <c:lblOffset val="100"/>
      </c:catAx>
      <c:valAx>
        <c:axId val="921763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2170496"/>
        <c:crosses val="autoZero"/>
        <c:crossBetween val="between"/>
      </c:valAx>
      <c:spPr>
        <a:solidFill>
          <a:schemeClr val="accent4">
            <a:lumMod val="40000"/>
            <a:lumOff val="60000"/>
          </a:schemeClr>
        </a:solidFill>
        <a:effectLst>
          <a:glow rad="228600">
            <a:schemeClr val="accent2">
              <a:satMod val="175000"/>
              <a:alpha val="40000"/>
            </a:schemeClr>
          </a:glow>
        </a:effectLst>
      </c:spPr>
    </c:plotArea>
    <c:legend>
      <c:legendPos val="r"/>
      <c:layout/>
    </c:legend>
    <c:plotVisOnly val="1"/>
  </c:chart>
  <c:spPr>
    <a:solidFill>
      <a:srgbClr val="FFFF00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30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культура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844.3</c:v>
                </c:pt>
                <c:pt idx="1">
                  <c:v>906.1</c:v>
                </c:pt>
                <c:pt idx="2">
                  <c:v>1103.5</c:v>
                </c:pt>
                <c:pt idx="3">
                  <c:v>985.2</c:v>
                </c:pt>
                <c:pt idx="4">
                  <c:v>1129.4000000000001</c:v>
                </c:pt>
              </c:numCache>
            </c:numRef>
          </c:val>
        </c:ser>
        <c:shape val="cylinder"/>
        <c:axId val="97032448"/>
        <c:axId val="97099776"/>
        <c:axId val="0"/>
      </c:bar3DChart>
      <c:catAx>
        <c:axId val="970324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7099776"/>
        <c:crosses val="autoZero"/>
        <c:auto val="1"/>
        <c:lblAlgn val="ctr"/>
        <c:lblOffset val="100"/>
      </c:catAx>
      <c:valAx>
        <c:axId val="970997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70324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муниципальные целевые программы</c:v>
                </c:pt>
              </c:strCache>
            </c:strRef>
          </c:tx>
          <c:spPr>
            <a:solidFill>
              <a:srgbClr val="0070C0"/>
            </a:solidFill>
          </c:spPr>
          <c:dLbls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1956.8</c:v>
                </c:pt>
                <c:pt idx="1">
                  <c:v>2085</c:v>
                </c:pt>
                <c:pt idx="2" formatCode="General">
                  <c:v>2204.9</c:v>
                </c:pt>
                <c:pt idx="3" formatCode="General">
                  <c:v>2195.4</c:v>
                </c:pt>
              </c:numCache>
            </c:numRef>
          </c:val>
        </c:ser>
        <c:shape val="box"/>
        <c:axId val="97729152"/>
        <c:axId val="97767808"/>
        <c:axId val="0"/>
      </c:bar3DChart>
      <c:catAx>
        <c:axId val="97729152"/>
        <c:scaling>
          <c:orientation val="minMax"/>
        </c:scaling>
        <c:axPos val="b"/>
        <c:numFmt formatCode="General" sourceLinked="1"/>
        <c:tickLblPos val="nextTo"/>
        <c:crossAx val="97767808"/>
        <c:crosses val="autoZero"/>
        <c:auto val="1"/>
        <c:lblAlgn val="ctr"/>
        <c:lblOffset val="100"/>
      </c:catAx>
      <c:valAx>
        <c:axId val="97767808"/>
        <c:scaling>
          <c:orientation val="minMax"/>
        </c:scaling>
        <c:axPos val="l"/>
        <c:majorGridlines/>
        <c:numFmt formatCode="0%" sourceLinked="1"/>
        <c:tickLblPos val="nextTo"/>
        <c:crossAx val="977291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2195,4</a:t>
            </a:r>
            <a:r>
              <a:rPr lang="ru-RU" dirty="0" err="1" smtClean="0"/>
              <a:t>тыс.руб</a:t>
            </a:r>
            <a:endParaRPr lang="ru-RU" dirty="0" smtClean="0"/>
          </a:p>
          <a:p>
            <a:pPr>
              <a:defRPr/>
            </a:pP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2195,4</c:v>
                </c:pt>
              </c:strCache>
            </c:strRef>
          </c:tx>
          <c:dLbls>
            <c:showVal val="1"/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Обеспечение качественными жилищно-
коммунальными услугами населения 
Романовского сельского поселения
Дубовского района
</c:v>
                </c:pt>
                <c:pt idx="1">
                  <c:v>Защита населения и территории от чрезвычайных 
ситуаций, обеспечение пожарной безопасности и 
безопасности людей на водных объектах
</c:v>
                </c:pt>
                <c:pt idx="2">
                  <c:v>Развитие культуры и туризма</c:v>
                </c:pt>
                <c:pt idx="3">
                  <c:v>Охрана окружающей среды 
и рациональное природопользование
</c:v>
                </c:pt>
                <c:pt idx="4">
                  <c:v>Развитие транспортной системы</c:v>
                </c:pt>
                <c:pt idx="5">
                  <c:v>Муниципальная политика</c:v>
                </c:pt>
                <c:pt idx="6">
                  <c:v>Управление муниципальными 
финансами и создание условий
для эффективного управления 
муниципальными финансами
</c:v>
                </c:pt>
                <c:pt idx="7">
                  <c:v>Оформление права собственности и использование
 имущества муниципального образования
 «Романовское сельское поселение»
</c:v>
                </c:pt>
                <c:pt idx="8">
                  <c:v>Обеспечение общественного порядка и противодействие преступности</c:v>
                </c:pt>
                <c:pt idx="9">
                  <c:v>Энергоэффективность и развитие энергетики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911.5</c:v>
                </c:pt>
                <c:pt idx="1">
                  <c:v>42.7</c:v>
                </c:pt>
                <c:pt idx="2">
                  <c:v>1129.4000000000001</c:v>
                </c:pt>
                <c:pt idx="3">
                  <c:v>21.9</c:v>
                </c:pt>
                <c:pt idx="4">
                  <c:v>35.4</c:v>
                </c:pt>
                <c:pt idx="5" formatCode="0.0">
                  <c:v>52.1</c:v>
                </c:pt>
                <c:pt idx="6">
                  <c:v>48.8</c:v>
                </c:pt>
                <c:pt idx="7" formatCode="0.0">
                  <c:v>15</c:v>
                </c:pt>
                <c:pt idx="8">
                  <c:v>0.5</c:v>
                </c:pt>
                <c:pt idx="9">
                  <c:v>10.1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66316746864975262"/>
          <c:y val="1.0801016269907654E-2"/>
          <c:w val="0.33243511227763217"/>
          <c:h val="0.98919890448476544"/>
        </c:manualLayout>
      </c:layout>
      <c:txPr>
        <a:bodyPr/>
        <a:lstStyle/>
        <a:p>
          <a:pPr>
            <a:defRPr sz="85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 доходы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672.8</c:v>
                </c:pt>
                <c:pt idx="1">
                  <c:v>700.8</c:v>
                </c:pt>
                <c:pt idx="2">
                  <c:v>814.2</c:v>
                </c:pt>
                <c:pt idx="3">
                  <c:v>922.8</c:v>
                </c:pt>
                <c:pt idx="4">
                  <c:v>1409.6</c:v>
                </c:pt>
              </c:numCache>
            </c:numRef>
          </c:val>
        </c:ser>
        <c:overlap val="100"/>
        <c:axId val="76226944"/>
        <c:axId val="76228480"/>
      </c:barChart>
      <c:catAx>
        <c:axId val="76226944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6228480"/>
        <c:crosses val="autoZero"/>
        <c:auto val="1"/>
        <c:lblAlgn val="ctr"/>
        <c:lblOffset val="100"/>
      </c:catAx>
      <c:valAx>
        <c:axId val="7622848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622694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3646567205415114"/>
          <c:y val="1.4035051528162933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0576737118386531E-2"/>
          <c:y val="0.14164504122294136"/>
          <c:w val="0.54246051480407054"/>
          <c:h val="0.7573707767572243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1409,6 тыс. рублей</c:v>
                </c:pt>
              </c:strCache>
            </c:strRef>
          </c:tx>
          <c:dLbls>
            <c:dLblPos val="bestFit"/>
            <c:showVal val="1"/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 на совокупный доход</c:v>
                </c:pt>
                <c:pt idx="3">
                  <c:v>налог на имущество</c:v>
                </c:pt>
                <c:pt idx="4">
                  <c:v>земельный налог</c:v>
                </c:pt>
                <c:pt idx="5">
                  <c:v>гос.пошлина</c:v>
                </c:pt>
                <c:pt idx="6">
                  <c:v>доходы от аренды земельных участков после разграничения</c:v>
                </c:pt>
                <c:pt idx="7">
                  <c:v>штрафы.санкции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184.6</c:v>
                </c:pt>
                <c:pt idx="1">
                  <c:v>201.6</c:v>
                </c:pt>
                <c:pt idx="2" formatCode="General">
                  <c:v>454.6</c:v>
                </c:pt>
                <c:pt idx="3" formatCode="General">
                  <c:v>14.4</c:v>
                </c:pt>
                <c:pt idx="4" formatCode="General">
                  <c:v>433.1</c:v>
                </c:pt>
                <c:pt idx="5" formatCode="General">
                  <c:v>0.8</c:v>
                </c:pt>
                <c:pt idx="6" formatCode="General">
                  <c:v>97.2</c:v>
                </c:pt>
                <c:pt idx="7" formatCode="General">
                  <c:v>23.3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7963473315835556"/>
          <c:y val="0"/>
          <c:w val="0.41841587235806083"/>
          <c:h val="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4923.5</c:v>
                </c:pt>
                <c:pt idx="1">
                  <c:v>4120.3</c:v>
                </c:pt>
                <c:pt idx="2">
                  <c:v>4550.8</c:v>
                </c:pt>
                <c:pt idx="3">
                  <c:v>4409.3</c:v>
                </c:pt>
                <c:pt idx="4">
                  <c:v>4618.8999999999996</c:v>
                </c:pt>
              </c:numCache>
            </c:numRef>
          </c:val>
        </c:ser>
        <c:shape val="box"/>
        <c:axId val="70021120"/>
        <c:axId val="70022656"/>
        <c:axId val="0"/>
      </c:bar3DChart>
      <c:catAx>
        <c:axId val="700211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0022656"/>
        <c:crosses val="autoZero"/>
        <c:auto val="1"/>
        <c:lblAlgn val="ctr"/>
        <c:lblOffset val="100"/>
      </c:catAx>
      <c:valAx>
        <c:axId val="700226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002112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245.1</c:v>
                </c:pt>
                <c:pt idx="1">
                  <c:v>136.69999999999999</c:v>
                </c:pt>
                <c:pt idx="2">
                  <c:v>151.69999999999999</c:v>
                </c:pt>
                <c:pt idx="3">
                  <c:v>154</c:v>
                </c:pt>
                <c:pt idx="4">
                  <c:v>184.6</c:v>
                </c:pt>
              </c:numCache>
            </c:numRef>
          </c:val>
        </c:ser>
        <c:shape val="pyramid"/>
        <c:axId val="91359872"/>
        <c:axId val="91361664"/>
        <c:axId val="0"/>
      </c:bar3DChart>
      <c:catAx>
        <c:axId val="913598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361664"/>
        <c:crosses val="autoZero"/>
        <c:auto val="1"/>
        <c:lblAlgn val="ctr"/>
        <c:lblOffset val="100"/>
      </c:catAx>
      <c:valAx>
        <c:axId val="913616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35987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совокупный  доход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42.4</c:v>
                </c:pt>
                <c:pt idx="1">
                  <c:v>0.3</c:v>
                </c:pt>
                <c:pt idx="2">
                  <c:v>36.5</c:v>
                </c:pt>
                <c:pt idx="3">
                  <c:v>58.2</c:v>
                </c:pt>
                <c:pt idx="4">
                  <c:v>454.6</c:v>
                </c:pt>
              </c:numCache>
            </c:numRef>
          </c:val>
        </c:ser>
        <c:shape val="cone"/>
        <c:axId val="91501696"/>
        <c:axId val="91503232"/>
        <c:axId val="0"/>
      </c:bar3DChart>
      <c:catAx>
        <c:axId val="91501696"/>
        <c:scaling>
          <c:orientation val="minMax"/>
        </c:scaling>
        <c:axPos val="b"/>
        <c:numFmt formatCode="General" sourceLinked="1"/>
        <c:tickLblPos val="nextTo"/>
        <c:crossAx val="91503232"/>
        <c:crosses val="autoZero"/>
        <c:auto val="1"/>
        <c:lblAlgn val="ctr"/>
        <c:lblOffset val="100"/>
      </c:catAx>
      <c:valAx>
        <c:axId val="91503232"/>
        <c:scaling>
          <c:orientation val="minMax"/>
        </c:scaling>
        <c:axPos val="l"/>
        <c:majorGridlines/>
        <c:numFmt formatCode="General" sourceLinked="1"/>
        <c:tickLblPos val="nextTo"/>
        <c:crossAx val="9150169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</c:v>
                </c:pt>
              </c:strCache>
            </c:strRef>
          </c:tx>
          <c:spPr>
            <a:solidFill>
              <a:srgbClr val="00B050"/>
            </a:solidFill>
          </c:spPr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280.3</c:v>
                </c:pt>
                <c:pt idx="1">
                  <c:v>450.7</c:v>
                </c:pt>
                <c:pt idx="2">
                  <c:v>481.7</c:v>
                </c:pt>
                <c:pt idx="3">
                  <c:v>443.8</c:v>
                </c:pt>
                <c:pt idx="4">
                  <c:v>447.5</c:v>
                </c:pt>
              </c:numCache>
            </c:numRef>
          </c:val>
        </c:ser>
        <c:shape val="cone"/>
        <c:axId val="91549056"/>
        <c:axId val="91554944"/>
        <c:axId val="0"/>
      </c:bar3DChart>
      <c:catAx>
        <c:axId val="915490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554944"/>
        <c:crosses val="autoZero"/>
        <c:auto val="1"/>
        <c:lblAlgn val="ctr"/>
        <c:lblOffset val="100"/>
      </c:catAx>
      <c:valAx>
        <c:axId val="915549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915490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245.1</c:v>
                </c:pt>
                <c:pt idx="1">
                  <c:v>138.69999999999999</c:v>
                </c:pt>
                <c:pt idx="2">
                  <c:v>151.69999999999999</c:v>
                </c:pt>
                <c:pt idx="3" formatCode="0.0">
                  <c:v>154</c:v>
                </c:pt>
                <c:pt idx="4">
                  <c:v>184.6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0.0">
                  <c:v>111</c:v>
                </c:pt>
                <c:pt idx="4">
                  <c:v>201.6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Совокупных доход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Pt>
            <c:idx val="2"/>
            <c:spPr>
              <a:solidFill>
                <a:srgbClr val="FF0000"/>
              </a:solidFill>
            </c:spPr>
          </c:dPt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42.4</c:v>
                </c:pt>
                <c:pt idx="1">
                  <c:v>0.3</c:v>
                </c:pt>
                <c:pt idx="2">
                  <c:v>36.5</c:v>
                </c:pt>
                <c:pt idx="3">
                  <c:v>58.2</c:v>
                </c:pt>
                <c:pt idx="4">
                  <c:v>454.6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 на имущество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1.3</c:v>
                </c:pt>
                <c:pt idx="1">
                  <c:v>14.7</c:v>
                </c:pt>
                <c:pt idx="2">
                  <c:v>16.7</c:v>
                </c:pt>
                <c:pt idx="3">
                  <c:v>16.100000000000001</c:v>
                </c:pt>
                <c:pt idx="4">
                  <c:v>14.4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земельный налог</c:v>
                </c:pt>
              </c:strCache>
            </c:strRef>
          </c:tx>
          <c:spPr>
            <a:solidFill>
              <a:srgbClr val="FFFF00"/>
            </a:solidFill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Лист1!$F$2:$F$6</c:f>
              <c:numCache>
                <c:formatCode>General</c:formatCode>
                <c:ptCount val="5"/>
                <c:pt idx="0" formatCode="0.0">
                  <c:v>241</c:v>
                </c:pt>
                <c:pt idx="1">
                  <c:v>435.9</c:v>
                </c:pt>
                <c:pt idx="2">
                  <c:v>465.1</c:v>
                </c:pt>
                <c:pt idx="3">
                  <c:v>427.7</c:v>
                </c:pt>
                <c:pt idx="4">
                  <c:v>433.1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госпошлина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Лист1!$G$2:$G$6</c:f>
              <c:numCache>
                <c:formatCode>General</c:formatCode>
                <c:ptCount val="5"/>
                <c:pt idx="0" formatCode="0.0">
                  <c:v>5</c:v>
                </c:pt>
                <c:pt idx="1">
                  <c:v>1.6</c:v>
                </c:pt>
                <c:pt idx="2">
                  <c:v>2.2000000000000002</c:v>
                </c:pt>
                <c:pt idx="3">
                  <c:v>1.5</c:v>
                </c:pt>
                <c:pt idx="4">
                  <c:v>0.8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аренда до разграничения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Лист1!$H$2:$H$6</c:f>
              <c:numCache>
                <c:formatCode>General</c:formatCode>
                <c:ptCount val="5"/>
                <c:pt idx="0">
                  <c:v>13.7</c:v>
                </c:pt>
                <c:pt idx="1">
                  <c:v>12.5</c:v>
                </c:pt>
                <c:pt idx="2">
                  <c:v>51.7</c:v>
                </c:pt>
                <c:pt idx="3">
                  <c:v>54.3</c:v>
                </c:pt>
                <c:pt idx="4">
                  <c:v>0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аренда после разграничения</c:v>
                </c:pt>
              </c:strCache>
            </c:strRef>
          </c:tx>
          <c:spPr>
            <a:solidFill>
              <a:srgbClr val="00B050"/>
            </a:solidFill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Лист1!$I$2:$I$6</c:f>
              <c:numCache>
                <c:formatCode>General</c:formatCode>
                <c:ptCount val="5"/>
                <c:pt idx="0">
                  <c:v>30.8</c:v>
                </c:pt>
                <c:pt idx="1">
                  <c:v>43.3</c:v>
                </c:pt>
                <c:pt idx="2" formatCode="0.0">
                  <c:v>59</c:v>
                </c:pt>
                <c:pt idx="3">
                  <c:v>67.2</c:v>
                </c:pt>
                <c:pt idx="4">
                  <c:v>97.2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продажа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Лист1!$J$2:$J$6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 formatCode="0.0">
                  <c:v>0</c:v>
                </c:pt>
                <c:pt idx="3">
                  <c:v>0.3</c:v>
                </c:pt>
                <c:pt idx="4">
                  <c:v>0</c:v>
                </c:pt>
              </c:numCache>
            </c:numRef>
          </c:val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штрафы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numRef>
              <c:f>Лист1!$A$2:$A$6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Лист1!$K$2:$K$6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22.7</c:v>
                </c:pt>
                <c:pt idx="3">
                  <c:v>32.5</c:v>
                </c:pt>
                <c:pt idx="4">
                  <c:v>23.3</c:v>
                </c:pt>
              </c:numCache>
            </c:numRef>
          </c:val>
        </c:ser>
        <c:shape val="box"/>
        <c:axId val="92014080"/>
        <c:axId val="92015616"/>
        <c:axId val="0"/>
      </c:bar3DChart>
      <c:catAx>
        <c:axId val="92014080"/>
        <c:scaling>
          <c:orientation val="minMax"/>
        </c:scaling>
        <c:axPos val="b"/>
        <c:numFmt formatCode="General" sourceLinked="1"/>
        <c:tickLblPos val="nextTo"/>
        <c:crossAx val="92015616"/>
        <c:crosses val="autoZero"/>
        <c:auto val="1"/>
        <c:lblAlgn val="ctr"/>
        <c:lblOffset val="100"/>
      </c:catAx>
      <c:valAx>
        <c:axId val="92015616"/>
        <c:scaling>
          <c:orientation val="minMax"/>
        </c:scaling>
        <c:axPos val="l"/>
        <c:majorGridlines/>
        <c:numFmt formatCode="General" sourceLinked="1"/>
        <c:tickLblPos val="nextTo"/>
        <c:crossAx val="92014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263500048605044"/>
          <c:y val="1.2748009254091567E-2"/>
          <c:w val="0.27810574025469037"/>
          <c:h val="0.987251990745908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5357,7тыс.рублей</a:t>
            </a:r>
            <a:endParaRPr lang="ru-RU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1144737738931384E-3"/>
          <c:y val="9.3271205820899497E-2"/>
          <c:w val="0.58973250243136299"/>
          <c:h val="0.823668180438453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5357,7 тыс.рублей</c:v>
                </c:pt>
              </c:strCache>
            </c:strRef>
          </c:tx>
          <c:explosion val="25"/>
          <c:dLbls>
            <c:spPr>
              <a:solidFill>
                <a:srgbClr val="FF0000"/>
              </a:solidFill>
            </c:spPr>
            <c:showVal val="1"/>
            <c:showPercent val="1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культура.кинематография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3177.9</c:v>
                </c:pt>
                <c:pt idx="1">
                  <c:v>65.900000000000006</c:v>
                </c:pt>
                <c:pt idx="2">
                  <c:v>33.700000000000003</c:v>
                </c:pt>
                <c:pt idx="3">
                  <c:v>35.4</c:v>
                </c:pt>
                <c:pt idx="4">
                  <c:v>863.3</c:v>
                </c:pt>
                <c:pt idx="5">
                  <c:v>1129.4000000000001</c:v>
                </c:pt>
                <c:pt idx="6">
                  <c:v>52.1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471760474385143"/>
          <c:y val="0"/>
          <c:w val="0.34528239525614851"/>
          <c:h val="1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E3DB4-D4B1-47B3-BADB-94899A15D26F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75318-B281-48CB-B777-9666299657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бюджета на 2014</a:t>
            </a:r>
            <a:r>
              <a:rPr lang="ru-RU" baseline="0" dirty="0" smtClean="0"/>
              <a:t> год и плановый период 2015 и 2016 годов направлен на решение следующих ключевых задач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75318-B281-48CB-B777-9666299657E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26D81-30E1-41EA-985F-FB1ECB7BB447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26D81-30E1-41EA-985F-FB1ECB7BB447}" type="datetimeFigureOut">
              <a:rPr lang="ru-RU" smtClean="0"/>
              <a:pPr/>
              <a:t>17.07.2016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3DB1B-83D3-43E6-906A-20425EDFC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00108"/>
            <a:ext cx="8358246" cy="3500462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ru-RU" sz="4000" b="1" dirty="0" smtClean="0"/>
              <a:t>Информация                                          об исполнении бюджета Романовского  сельского поселения                                                  за </a:t>
            </a:r>
            <a:r>
              <a:rPr lang="ru-RU" sz="4000" b="1" dirty="0" smtClean="0"/>
              <a:t>2015 </a:t>
            </a:r>
            <a:r>
              <a:rPr lang="ru-RU" sz="4000" b="1" dirty="0" smtClean="0"/>
              <a:t>год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72074"/>
            <a:ext cx="6400800" cy="114300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2400" i="1" dirty="0" smtClean="0">
                <a:solidFill>
                  <a:schemeClr val="tx1"/>
                </a:solidFill>
              </a:rPr>
              <a:t>Подготовлен сектором экономики и финансов Администрации Романовского сельского поселения</a:t>
            </a:r>
          </a:p>
          <a:p>
            <a:endParaRPr lang="ru-RU" sz="24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поступления налоговых и неналоговых  доходов,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57298"/>
          <a:ext cx="82296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Структура расходов бюджета Романовского сельского поселения в </a:t>
            </a:r>
            <a:r>
              <a:rPr lang="ru-RU" sz="3200" b="1" dirty="0" smtClean="0"/>
              <a:t>2015 </a:t>
            </a:r>
            <a:r>
              <a:rPr lang="ru-RU" sz="3200" b="1" dirty="0" smtClean="0"/>
              <a:t>году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1537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ru-RU" sz="3200" b="1" dirty="0" smtClean="0"/>
              <a:t>Динамика расходов бюджета Романовского сельского поселения , </a:t>
            </a:r>
            <a:r>
              <a:rPr lang="ru-RU" sz="3200" b="1" i="1" dirty="0" smtClean="0"/>
              <a:t>тыс.рублей</a:t>
            </a:r>
            <a:endParaRPr lang="ru-RU" sz="32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800" b="1" dirty="0" smtClean="0"/>
              <a:t>Динамика расходов бюджета Романовского сельского  поселения на культуру,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800" b="1" i="1" dirty="0" smtClean="0"/>
              <a:t>Динамика расходов бюджета на реализацию муниципальных целевых программ, 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году, тыс.рублей</a:t>
            </a:r>
            <a:endParaRPr lang="ru-RU" sz="2000" i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Динамика доходов Романовского сельского поселения, </a:t>
            </a:r>
            <a:r>
              <a:rPr lang="ru-RU" b="1" i="1" dirty="0" err="1" smtClean="0"/>
              <a:t>тыс.руб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Динамика собственных доходов бюджета Романовского сельского поселения, </a:t>
            </a:r>
            <a:r>
              <a:rPr lang="ru-RU" sz="2800" b="1" i="1" dirty="0" smtClean="0"/>
              <a:t>тыс.рублей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Объем налоговых и неналоговых доходов Романовского сельского поселения в </a:t>
            </a:r>
            <a:r>
              <a:rPr lang="ru-RU" sz="2800" b="1" dirty="0" smtClean="0"/>
              <a:t>2015 </a:t>
            </a:r>
            <a:r>
              <a:rPr lang="ru-RU" sz="2800" b="1" dirty="0" smtClean="0"/>
              <a:t>году составил </a:t>
            </a:r>
            <a:r>
              <a:rPr lang="ru-RU" sz="2800" b="1" i="1" dirty="0" smtClean="0"/>
              <a:t>1409,6 </a:t>
            </a:r>
            <a:r>
              <a:rPr lang="ru-RU" sz="2800" b="1" i="1" dirty="0" smtClean="0"/>
              <a:t>тыс. </a:t>
            </a:r>
            <a:r>
              <a:rPr lang="ru-RU" sz="2800" b="1" i="1" dirty="0" err="1" smtClean="0"/>
              <a:t>руб</a:t>
            </a:r>
            <a:endParaRPr lang="ru-RU" sz="2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86808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Объем налоговых и неналоговых доходов  в </a:t>
            </a:r>
            <a:r>
              <a:rPr lang="ru-RU" b="1" i="1" dirty="0" smtClean="0"/>
              <a:t>2015 </a:t>
            </a:r>
            <a:r>
              <a:rPr lang="ru-RU" b="1" i="1" dirty="0" smtClean="0"/>
              <a:t>году составил     </a:t>
            </a:r>
            <a:r>
              <a:rPr lang="ru-RU" b="1" i="1" dirty="0" smtClean="0"/>
              <a:t>1409,6 </a:t>
            </a:r>
            <a:r>
              <a:rPr lang="ru-RU" b="1" i="1" dirty="0" smtClean="0"/>
              <a:t>тыс. рублей</a:t>
            </a:r>
            <a:endParaRPr lang="ru-RU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00241"/>
          <a:ext cx="8229600" cy="47149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673558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</a:t>
                      </a:r>
                      <a:r>
                        <a:rPr lang="ru-RU" dirty="0" smtClean="0"/>
                        <a:t>лиц-184,6 </a:t>
                      </a:r>
                      <a:r>
                        <a:rPr lang="ru-RU" dirty="0" smtClean="0"/>
                        <a:t>тыс.рублей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73558">
                <a:tc>
                  <a:txBody>
                    <a:bodyPr/>
                    <a:lstStyle/>
                    <a:p>
                      <a:r>
                        <a:rPr lang="ru-RU" dirty="0" smtClean="0"/>
                        <a:t>Акцизы-201,6 </a:t>
                      </a:r>
                      <a:r>
                        <a:rPr lang="ru-RU" dirty="0" smtClean="0"/>
                        <a:t>тыс.руб.</a:t>
                      </a:r>
                      <a:endParaRPr lang="ru-RU" dirty="0"/>
                    </a:p>
                  </a:txBody>
                  <a:tcPr/>
                </a:tc>
              </a:tr>
              <a:tr h="673558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совокупный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налог-454,6 </a:t>
                      </a:r>
                      <a:r>
                        <a:rPr lang="ru-RU" baseline="0" dirty="0" smtClean="0"/>
                        <a:t>тыс.рублей</a:t>
                      </a:r>
                      <a:endParaRPr lang="ru-RU" dirty="0"/>
                    </a:p>
                  </a:txBody>
                  <a:tcPr/>
                </a:tc>
              </a:tr>
              <a:tr h="673558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имущество физических </a:t>
                      </a:r>
                      <a:r>
                        <a:rPr lang="ru-RU" dirty="0" smtClean="0"/>
                        <a:t>лиц-14,4 </a:t>
                      </a:r>
                      <a:r>
                        <a:rPr lang="ru-RU" dirty="0" smtClean="0"/>
                        <a:t>тыс.рублей</a:t>
                      </a:r>
                      <a:endParaRPr lang="ru-RU" dirty="0"/>
                    </a:p>
                  </a:txBody>
                  <a:tcPr/>
                </a:tc>
              </a:tr>
              <a:tr h="67355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</a:t>
                      </a:r>
                      <a:r>
                        <a:rPr lang="ru-RU" dirty="0" smtClean="0"/>
                        <a:t>налог-433,1 </a:t>
                      </a:r>
                      <a:r>
                        <a:rPr lang="ru-RU" dirty="0" smtClean="0"/>
                        <a:t>тыс.рублей</a:t>
                      </a:r>
                      <a:endParaRPr lang="ru-RU" dirty="0"/>
                    </a:p>
                  </a:txBody>
                  <a:tcPr/>
                </a:tc>
              </a:tr>
              <a:tr h="673558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</a:t>
                      </a:r>
                      <a:r>
                        <a:rPr lang="ru-RU" dirty="0" smtClean="0"/>
                        <a:t>пошлина-0,8 </a:t>
                      </a:r>
                      <a:r>
                        <a:rPr lang="ru-RU" dirty="0" smtClean="0"/>
                        <a:t>тыс.</a:t>
                      </a:r>
                      <a:r>
                        <a:rPr lang="ru-RU" baseline="0" dirty="0" smtClean="0"/>
                        <a:t> рублей</a:t>
                      </a:r>
                      <a:endParaRPr lang="ru-RU" dirty="0"/>
                    </a:p>
                  </a:txBody>
                  <a:tcPr/>
                </a:tc>
              </a:tr>
              <a:tr h="673558">
                <a:tc>
                  <a:txBody>
                    <a:bodyPr/>
                    <a:lstStyle/>
                    <a:p>
                      <a:r>
                        <a:rPr lang="ru-RU" dirty="0" smtClean="0"/>
                        <a:t>Неналоговые </a:t>
                      </a:r>
                      <a:r>
                        <a:rPr lang="ru-RU" dirty="0" smtClean="0"/>
                        <a:t>доходы-120,3тыс.рублей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 smtClean="0"/>
              <a:t>Безвозмездные поступления в бюджет Романовского сельского поселения, тыс. рублей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Динамика поступлений налога на доходы физических лиц в бюджет , тыс. рублей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Динамика поступления налога на совокупный доход, тыс.рублей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Динамика поступлений  налога на имущество, </a:t>
            </a:r>
            <a:r>
              <a:rPr lang="ru-RU" i="1" dirty="0" smtClean="0"/>
              <a:t>тыс. рублей</a:t>
            </a:r>
            <a:endParaRPr lang="ru-RU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23913</TotalTime>
  <Words>249</Words>
  <Application>Microsoft Office PowerPoint</Application>
  <PresentationFormat>Экран (4:3)</PresentationFormat>
  <Paragraphs>36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Информация                                          об исполнении бюджета Романовского  сельского поселения                                                  за 2015 год</vt:lpstr>
      <vt:lpstr>Динамика доходов Романовского сельского поселения, тыс.руб</vt:lpstr>
      <vt:lpstr>Динамика собственных доходов бюджета Романовского сельского поселения, тыс.рублей</vt:lpstr>
      <vt:lpstr>Объем налоговых и неналоговых доходов Романовского сельского поселения в 2015 году составил 1409,6 тыс. руб</vt:lpstr>
      <vt:lpstr>Объем налоговых и неналоговых доходов  в 2015 году составил     1409,6 тыс. рублей</vt:lpstr>
      <vt:lpstr>Безвозмездные поступления в бюджет Романовского сельского поселения, тыс. рублей</vt:lpstr>
      <vt:lpstr>Динамика поступлений налога на доходы физических лиц в бюджет , тыс. рублей</vt:lpstr>
      <vt:lpstr>Динамика поступления налога на совокупный доход, тыс.рублей</vt:lpstr>
      <vt:lpstr>Динамика поступлений  налога на имущество, тыс. рублей</vt:lpstr>
      <vt:lpstr>Динамика поступления налоговых и неналоговых  доходов, тыс.рублей</vt:lpstr>
      <vt:lpstr>Структура расходов бюджета Романовского сельского поселения в 2015 году</vt:lpstr>
      <vt:lpstr>Динамика расходов бюджета Романовского сельского поселения , тыс.рублей</vt:lpstr>
      <vt:lpstr>Динамика расходов бюджета Романовского сельского  поселения на культуру, тыс.рублей</vt:lpstr>
      <vt:lpstr>Динамика расходов бюджета на реализацию муниципальных целевых программ, тыс.рублей</vt:lpstr>
      <vt:lpstr>Доля муниципальных программ в общем объеме расходов, запланированных на реализацию муниципальных программ бюджета Романовского сельского поселения в 2015 году, тыс.рублей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Романовского сельского поселения на 2014-2016 год</dc:title>
  <dc:creator>1</dc:creator>
  <cp:lastModifiedBy>11</cp:lastModifiedBy>
  <cp:revision>83</cp:revision>
  <dcterms:created xsi:type="dcterms:W3CDTF">2014-05-16T12:09:48Z</dcterms:created>
  <dcterms:modified xsi:type="dcterms:W3CDTF">2016-07-17T14:15:41Z</dcterms:modified>
</cp:coreProperties>
</file>