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695,6тыс.рублей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72E-2"/>
          <c:y val="9.857817274081011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695,6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184,7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54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382,5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2,3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184.7</c:v>
                </c:pt>
                <c:pt idx="1">
                  <c:v>18.5</c:v>
                </c:pt>
                <c:pt idx="2">
                  <c:v>382.5</c:v>
                </c:pt>
                <c:pt idx="3">
                  <c:v>1.8</c:v>
                </c:pt>
                <c:pt idx="4">
                  <c:v>105.8</c:v>
                </c:pt>
                <c:pt idx="5">
                  <c:v>2.2999999999999998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13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724"/>
          <c:h val="0.6209628446661603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2067.8000000000002</c:v>
                </c:pt>
                <c:pt idx="5">
                  <c:v>1990.3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79.5</c:v>
                </c:pt>
                <c:pt idx="5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51.5</c:v>
                </c:pt>
                <c:pt idx="5">
                  <c:v>51.5</c:v>
                </c:pt>
              </c:numCache>
            </c:numRef>
          </c:val>
        </c:ser>
        <c:shape val="cylinder"/>
        <c:axId val="151456384"/>
        <c:axId val="152105344"/>
        <c:axId val="79066880"/>
      </c:bar3DChart>
      <c:catAx>
        <c:axId val="151456384"/>
        <c:scaling>
          <c:orientation val="minMax"/>
        </c:scaling>
        <c:axPos val="b"/>
        <c:tickLblPos val="nextTo"/>
        <c:crossAx val="152105344"/>
        <c:crosses val="autoZero"/>
        <c:auto val="1"/>
        <c:lblAlgn val="ctr"/>
        <c:lblOffset val="100"/>
      </c:catAx>
      <c:valAx>
        <c:axId val="152105344"/>
        <c:scaling>
          <c:orientation val="minMax"/>
        </c:scaling>
        <c:axPos val="l"/>
        <c:majorGridlines/>
        <c:numFmt formatCode="General" sourceLinked="1"/>
        <c:tickLblPos val="nextTo"/>
        <c:crossAx val="151456384"/>
        <c:crosses val="autoZero"/>
        <c:crossBetween val="between"/>
      </c:valAx>
      <c:serAx>
        <c:axId val="79066880"/>
        <c:scaling>
          <c:orientation val="minMax"/>
        </c:scaling>
        <c:axPos val="b"/>
        <c:tickLblPos val="nextTo"/>
        <c:crossAx val="152105344"/>
      </c:ser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0111444322075004"/>
          <c:h val="0.3639406521416095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"/>
          <c:y val="5.4661016949152548E-2"/>
          <c:w val="0.55407977040253142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2915.5</c:v>
                </c:pt>
                <c:pt idx="6">
                  <c:v>2786.6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79.5</c:v>
                </c:pt>
                <c:pt idx="6">
                  <c:v>0.2</c:v>
                </c:pt>
              </c:numCache>
            </c:numRef>
          </c:val>
        </c:ser>
        <c:axId val="56239232"/>
        <c:axId val="56240768"/>
      </c:barChart>
      <c:catAx>
        <c:axId val="56239232"/>
        <c:scaling>
          <c:orientation val="minMax"/>
        </c:scaling>
        <c:axPos val="b"/>
        <c:numFmt formatCode="General" sourceLinked="1"/>
        <c:tickLblPos val="nextTo"/>
        <c:crossAx val="56240768"/>
        <c:crosses val="autoZero"/>
        <c:auto val="1"/>
        <c:lblAlgn val="ctr"/>
        <c:lblOffset val="100"/>
      </c:catAx>
      <c:valAx>
        <c:axId val="56240768"/>
        <c:scaling>
          <c:orientation val="minMax"/>
        </c:scaling>
        <c:axPos val="l"/>
        <c:majorGridlines/>
        <c:numFmt formatCode="General" sourceLinked="1"/>
        <c:tickLblPos val="nextTo"/>
        <c:crossAx val="56239232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5038,8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9"/>
          <c:y val="3.555021026946929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5038,8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3530.8</c:v>
                </c:pt>
                <c:pt idx="1">
                  <c:v>76.5</c:v>
                </c:pt>
                <c:pt idx="2" formatCode="General">
                  <c:v>52</c:v>
                </c:pt>
                <c:pt idx="3" formatCode="General">
                  <c:v>51.5</c:v>
                </c:pt>
                <c:pt idx="4" formatCode="General">
                  <c:v>388.2</c:v>
                </c:pt>
                <c:pt idx="5" formatCode="General">
                  <c:v>779.8</c:v>
                </c:pt>
                <c:pt idx="6">
                  <c:v>150</c:v>
                </c:pt>
                <c:pt idx="7" formatCode="General">
                  <c:v>0</c:v>
                </c:pt>
                <c:pt idx="8" formatCode="General">
                  <c:v>10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02"/>
          <c:y val="2.1609825202542472E-2"/>
          <c:w val="0.33250006907031388"/>
          <c:h val="0.97292184809346238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2915,5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5.6773449371460137E-2"/>
          <c:y val="2.244834460506440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0">
                  <c:v>1990.3</c:v>
                </c:pt>
                <c:pt idx="1">
                  <c:v>79.3</c:v>
                </c:pt>
                <c:pt idx="2">
                  <c:v>2</c:v>
                </c:pt>
                <c:pt idx="3">
                  <c:v>51.5</c:v>
                </c:pt>
                <c:pt idx="4">
                  <c:v>132.30000000000001</c:v>
                </c:pt>
                <c:pt idx="5">
                  <c:v>500.1</c:v>
                </c:pt>
                <c:pt idx="6">
                  <c:v>150</c:v>
                </c:pt>
                <c:pt idx="7">
                  <c:v>0</c:v>
                </c:pt>
                <c:pt idx="8">
                  <c:v>10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02"/>
          <c:y val="2.1609825202542451E-2"/>
          <c:w val="0.33250006907031388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2786,6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05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1988.1</c:v>
                </c:pt>
                <c:pt idx="1">
                  <c:v>0</c:v>
                </c:pt>
                <c:pt idx="2">
                  <c:v>2</c:v>
                </c:pt>
                <c:pt idx="3">
                  <c:v>51.5</c:v>
                </c:pt>
                <c:pt idx="4">
                  <c:v>84.9</c:v>
                </c:pt>
                <c:pt idx="5">
                  <c:v>500.1</c:v>
                </c:pt>
                <c:pt idx="6">
                  <c:v>150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02"/>
          <c:y val="5.8875864052565794E-3"/>
          <c:w val="0.33250006907031388"/>
          <c:h val="0.97292184809346238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946525375916799"/>
          <c:y val="5.1836158192090392E-2"/>
          <c:w val="0.54781036132165706"/>
          <c:h val="0.819740869255749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2765.1</c:v>
                </c:pt>
                <c:pt idx="5" formatCode="0.0">
                  <c:v>2647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150.4</c:v>
                </c:pt>
                <c:pt idx="5">
                  <c:v>139.6</c:v>
                </c:pt>
              </c:numCache>
            </c:numRef>
          </c:val>
        </c:ser>
        <c:shape val="cylinder"/>
        <c:axId val="56754560"/>
        <c:axId val="56756096"/>
        <c:axId val="0"/>
      </c:bar3DChart>
      <c:catAx>
        <c:axId val="56754560"/>
        <c:scaling>
          <c:orientation val="minMax"/>
        </c:scaling>
        <c:axPos val="b"/>
        <c:numFmt formatCode="General" sourceLinked="1"/>
        <c:tickLblPos val="nextTo"/>
        <c:crossAx val="56756096"/>
        <c:crosses val="autoZero"/>
        <c:auto val="1"/>
        <c:lblAlgn val="ctr"/>
        <c:lblOffset val="100"/>
      </c:catAx>
      <c:valAx>
        <c:axId val="56756096"/>
        <c:scaling>
          <c:orientation val="minMax"/>
        </c:scaling>
        <c:axPos val="l"/>
        <c:majorGridlines/>
        <c:numFmt formatCode="0.0" sourceLinked="1"/>
        <c:tickLblPos val="nextTo"/>
        <c:crossAx val="56754560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5038,8тыс.рублей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4962,1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267.2</c:v>
                </c:pt>
                <c:pt idx="1">
                  <c:v>2</c:v>
                </c:pt>
                <c:pt idx="2">
                  <c:v>50</c:v>
                </c:pt>
                <c:pt idx="3">
                  <c:v>779.8</c:v>
                </c:pt>
                <c:pt idx="4">
                  <c:v>51.5</c:v>
                </c:pt>
                <c:pt idx="5">
                  <c:v>3645.6</c:v>
                </c:pt>
                <c:pt idx="6">
                  <c:v>0</c:v>
                </c:pt>
                <c:pt idx="7">
                  <c:v>25</c:v>
                </c:pt>
                <c:pt idx="8">
                  <c:v>60</c:v>
                </c:pt>
                <c:pt idx="9">
                  <c:v>41</c:v>
                </c:pt>
                <c:pt idx="10">
                  <c:v>0</c:v>
                </c:pt>
                <c:pt idx="11">
                  <c:v>40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78E-2"/>
          <c:w val="0.33243511227763262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2915,5тыс.рублей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31"/>
          <c:w val="0.65350308641975341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2765,1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40</c:v>
                </c:pt>
                <c:pt idx="1">
                  <c:v>2</c:v>
                </c:pt>
                <c:pt idx="2">
                  <c:v>0</c:v>
                </c:pt>
                <c:pt idx="3" formatCode="General">
                  <c:v>500.1</c:v>
                </c:pt>
                <c:pt idx="4" formatCode="General">
                  <c:v>51.5</c:v>
                </c:pt>
                <c:pt idx="5" formatCode="General">
                  <c:v>2079.1999999999998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51.3</c:v>
                </c:pt>
                <c:pt idx="9">
                  <c:v>41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58342016"/>
        <c:axId val="58343808"/>
      </c:barChart>
      <c:catAx>
        <c:axId val="58342016"/>
        <c:scaling>
          <c:orientation val="minMax"/>
        </c:scaling>
        <c:axPos val="b"/>
        <c:tickLblPos val="nextTo"/>
        <c:crossAx val="58343808"/>
        <c:crosses val="autoZero"/>
        <c:auto val="1"/>
        <c:lblAlgn val="ctr"/>
        <c:lblOffset val="100"/>
      </c:catAx>
      <c:valAx>
        <c:axId val="58343808"/>
        <c:scaling>
          <c:orientation val="minMax"/>
        </c:scaling>
        <c:axPos val="l"/>
        <c:majorGridlines/>
        <c:numFmt formatCode="General" sourceLinked="1"/>
        <c:tickLblPos val="nextTo"/>
        <c:crossAx val="583420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2786,6 </a:t>
            </a:r>
            <a:r>
              <a:rPr lang="ru-RU" dirty="0"/>
              <a:t>тыс.рублей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2647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40</c:v>
                </c:pt>
                <c:pt idx="1">
                  <c:v>2</c:v>
                </c:pt>
                <c:pt idx="2">
                  <c:v>0</c:v>
                </c:pt>
                <c:pt idx="3" formatCode="General">
                  <c:v>500.1</c:v>
                </c:pt>
                <c:pt idx="4" formatCode="General">
                  <c:v>51.5</c:v>
                </c:pt>
                <c:pt idx="5" formatCode="General">
                  <c:v>2008.5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38.9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59293696"/>
        <c:axId val="59295232"/>
        <c:axId val="0"/>
      </c:bar3DChart>
      <c:catAx>
        <c:axId val="59293696"/>
        <c:scaling>
          <c:orientation val="minMax"/>
        </c:scaling>
        <c:axPos val="b"/>
        <c:tickLblPos val="nextTo"/>
        <c:crossAx val="59295232"/>
        <c:crosses val="autoZero"/>
        <c:auto val="1"/>
        <c:lblAlgn val="ctr"/>
        <c:lblOffset val="100"/>
      </c:catAx>
      <c:valAx>
        <c:axId val="59295232"/>
        <c:scaling>
          <c:orientation val="minMax"/>
        </c:scaling>
        <c:axPos val="l"/>
        <c:majorGridlines/>
        <c:numFmt formatCode="General" sourceLinked="1"/>
        <c:tickLblPos val="nextTo"/>
        <c:crossAx val="59293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85E-2"/>
          <c:w val="0.3327168999708377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716,7тыс.рублей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19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716,7тыс.рублей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190,7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09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355,9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109,8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190.7</c:v>
                </c:pt>
                <c:pt idx="1">
                  <c:v>29.4</c:v>
                </c:pt>
                <c:pt idx="2">
                  <c:v>355.9</c:v>
                </c:pt>
                <c:pt idx="3">
                  <c:v>1.9</c:v>
                </c:pt>
                <c:pt idx="4">
                  <c:v>109.8</c:v>
                </c:pt>
                <c:pt idx="5">
                  <c:v>2.4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744,6тыс.рублей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19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744,6тыс.рублей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200,4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09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355,9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114,2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2,5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200.4</c:v>
                </c:pt>
                <c:pt idx="1">
                  <c:v>43</c:v>
                </c:pt>
                <c:pt idx="2">
                  <c:v>355.9</c:v>
                </c:pt>
                <c:pt idx="3">
                  <c:v>2</c:v>
                </c:pt>
                <c:pt idx="4">
                  <c:v>114.2</c:v>
                </c:pt>
                <c:pt idx="5">
                  <c:v>2.5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184.7</c:v>
                </c:pt>
                <c:pt idx="4">
                  <c:v>190.7</c:v>
                </c:pt>
                <c:pt idx="5">
                  <c:v>200.4</c:v>
                </c:pt>
              </c:numCache>
            </c:numRef>
          </c:val>
          <c:bubble3D val="1"/>
        </c:ser>
        <c:dLbls>
          <c:dLblPos val="inEnd"/>
          <c:showVal val="1"/>
        </c:dLbls>
        <c:overlap val="100"/>
        <c:axId val="184157312"/>
        <c:axId val="151123840"/>
      </c:barChart>
      <c:catAx>
        <c:axId val="184157312"/>
        <c:scaling>
          <c:orientation val="minMax"/>
        </c:scaling>
        <c:axPos val="b"/>
        <c:tickLblPos val="nextTo"/>
        <c:crossAx val="151123840"/>
        <c:crosses val="autoZero"/>
        <c:auto val="1"/>
        <c:lblAlgn val="ctr"/>
        <c:lblOffset val="100"/>
      </c:catAx>
      <c:valAx>
        <c:axId val="151123840"/>
        <c:scaling>
          <c:orientation val="minMax"/>
        </c:scaling>
        <c:axPos val="l"/>
        <c:majorGridlines/>
        <c:numFmt formatCode="General" sourceLinked="1"/>
        <c:tickLblPos val="nextTo"/>
        <c:crossAx val="1841573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18.5</c:v>
                </c:pt>
                <c:pt idx="4">
                  <c:v>29.4</c:v>
                </c:pt>
                <c:pt idx="5">
                  <c:v>43</c:v>
                </c:pt>
              </c:numCache>
            </c:numRef>
          </c:val>
        </c:ser>
        <c:dLbls>
          <c:dLblPos val="inEnd"/>
          <c:showVal val="1"/>
        </c:dLbls>
        <c:shape val="box"/>
        <c:axId val="155113344"/>
        <c:axId val="155114880"/>
        <c:axId val="0"/>
      </c:bar3DChart>
      <c:catAx>
        <c:axId val="155113344"/>
        <c:scaling>
          <c:orientation val="minMax"/>
        </c:scaling>
        <c:axPos val="b"/>
        <c:tickLblPos val="nextTo"/>
        <c:crossAx val="155114880"/>
        <c:crosses val="autoZero"/>
        <c:auto val="1"/>
        <c:lblAlgn val="ctr"/>
        <c:lblOffset val="100"/>
      </c:catAx>
      <c:valAx>
        <c:axId val="155114880"/>
        <c:scaling>
          <c:orientation val="minMax"/>
        </c:scaling>
        <c:axPos val="l"/>
        <c:majorGridlines/>
        <c:numFmt formatCode="General" sourceLinked="1"/>
        <c:tickLblPos val="nextTo"/>
        <c:crossAx val="15511334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382.5</c:v>
                </c:pt>
                <c:pt idx="4">
                  <c:v>382.5</c:v>
                </c:pt>
                <c:pt idx="5">
                  <c:v>382.5</c:v>
                </c:pt>
              </c:numCache>
            </c:numRef>
          </c:val>
        </c:ser>
        <c:shape val="cone"/>
        <c:axId val="154949504"/>
        <c:axId val="155392256"/>
        <c:axId val="0"/>
      </c:bar3DChart>
      <c:catAx>
        <c:axId val="1549495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55392256"/>
        <c:crosses val="autoZero"/>
        <c:auto val="1"/>
        <c:lblAlgn val="ctr"/>
        <c:lblOffset val="100"/>
      </c:catAx>
      <c:valAx>
        <c:axId val="155392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549495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1.8</c:v>
                </c:pt>
                <c:pt idx="4">
                  <c:v>1.9</c:v>
                </c:pt>
                <c:pt idx="5">
                  <c:v>2</c:v>
                </c:pt>
              </c:numCache>
            </c:numRef>
          </c:val>
        </c:ser>
        <c:shape val="cylinder"/>
        <c:axId val="131343488"/>
        <c:axId val="138543872"/>
        <c:axId val="0"/>
      </c:bar3DChart>
      <c:catAx>
        <c:axId val="131343488"/>
        <c:scaling>
          <c:orientation val="minMax"/>
        </c:scaling>
        <c:axPos val="b"/>
        <c:tickLblPos val="nextTo"/>
        <c:crossAx val="138543872"/>
        <c:crosses val="autoZero"/>
        <c:auto val="1"/>
        <c:lblAlgn val="ctr"/>
        <c:lblOffset val="100"/>
      </c:catAx>
      <c:valAx>
        <c:axId val="138543872"/>
        <c:scaling>
          <c:orientation val="minMax"/>
        </c:scaling>
        <c:axPos val="l"/>
        <c:majorGridlines/>
        <c:numFmt formatCode="General" sourceLinked="1"/>
        <c:tickLblPos val="nextTo"/>
        <c:crossAx val="13134348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105.8</c:v>
                </c:pt>
                <c:pt idx="4">
                  <c:v>109.8</c:v>
                </c:pt>
                <c:pt idx="5">
                  <c:v>114.2</c:v>
                </c:pt>
              </c:numCache>
            </c:numRef>
          </c:val>
        </c:ser>
        <c:axId val="113352704"/>
        <c:axId val="155393024"/>
      </c:barChart>
      <c:catAx>
        <c:axId val="113352704"/>
        <c:scaling>
          <c:orientation val="minMax"/>
        </c:scaling>
        <c:axPos val="l"/>
        <c:numFmt formatCode="0%" sourceLinked="1"/>
        <c:tickLblPos val="nextTo"/>
        <c:crossAx val="155393024"/>
        <c:crosses val="autoZero"/>
        <c:auto val="1"/>
        <c:lblAlgn val="ctr"/>
        <c:lblOffset val="100"/>
      </c:catAx>
      <c:valAx>
        <c:axId val="155393024"/>
        <c:scaling>
          <c:orientation val="minMax"/>
        </c:scaling>
        <c:axPos val="b"/>
        <c:numFmt formatCode="General" sourceLinked="1"/>
        <c:tickLblPos val="nextTo"/>
        <c:crossAx val="113352704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2.2999999999999998</c:v>
                </c:pt>
                <c:pt idx="4">
                  <c:v>2.4</c:v>
                </c:pt>
                <c:pt idx="5">
                  <c:v>2.5</c:v>
                </c:pt>
              </c:numCache>
            </c:numRef>
          </c:val>
        </c:ser>
        <c:shape val="box"/>
        <c:axId val="175971328"/>
        <c:axId val="176985600"/>
        <c:axId val="0"/>
      </c:bar3DChart>
      <c:catAx>
        <c:axId val="175971328"/>
        <c:scaling>
          <c:orientation val="minMax"/>
        </c:scaling>
        <c:axPos val="l"/>
        <c:tickLblPos val="nextTo"/>
        <c:crossAx val="176985600"/>
        <c:crosses val="autoZero"/>
        <c:auto val="1"/>
        <c:lblAlgn val="ctr"/>
        <c:lblOffset val="100"/>
      </c:catAx>
      <c:valAx>
        <c:axId val="176985600"/>
        <c:scaling>
          <c:orientation val="minMax"/>
        </c:scaling>
        <c:axPos val="b"/>
        <c:majorGridlines/>
        <c:numFmt formatCode="General" sourceLinked="1"/>
        <c:tickLblPos val="nextTo"/>
        <c:crossAx val="1759713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2019 год и плановый период 2020 и 2021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чт 13.12.18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налога на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имущество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</a:t>
            </a:r>
            <a:r>
              <a:rPr lang="ru-RU" sz="2400" b="1" i="1" dirty="0" smtClean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ru-RU" sz="2400" b="1" i="1" dirty="0" smtClean="0">
                <a:solidFill>
                  <a:srgbClr val="0070C0"/>
                </a:solidFill>
              </a:rPr>
              <a:t>налога на </a:t>
            </a:r>
            <a:r>
              <a:rPr lang="ru-RU" sz="2400" b="1" i="1" dirty="0" smtClean="0">
                <a:solidFill>
                  <a:srgbClr val="0070C0"/>
                </a:solidFill>
              </a:rPr>
              <a:t>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</a:t>
            </a:r>
            <a:r>
              <a:rPr lang="ru-RU" sz="2400" b="1" i="1" dirty="0" smtClean="0">
                <a:solidFill>
                  <a:schemeClr val="bg1"/>
                </a:solidFill>
              </a:rPr>
              <a:t>в </a:t>
            </a:r>
            <a:r>
              <a:rPr lang="ru-RU" sz="2400" b="1" i="1" dirty="0" smtClean="0">
                <a:solidFill>
                  <a:schemeClr val="bg1"/>
                </a:solidFill>
              </a:rPr>
              <a:t>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</a:t>
            </a: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от использования имущества </a:t>
            </a:r>
            <a:r>
              <a:rPr lang="ru-RU" sz="2400" b="1" i="1" dirty="0" smtClean="0">
                <a:solidFill>
                  <a:schemeClr val="tx1"/>
                </a:solidFill>
              </a:rPr>
              <a:t>в </a:t>
            </a:r>
            <a:r>
              <a:rPr lang="ru-RU" sz="2400" b="1" i="1" dirty="0" smtClean="0">
                <a:solidFill>
                  <a:schemeClr val="tx1"/>
                </a:solidFill>
              </a:rPr>
              <a:t>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</a:t>
            </a:r>
            <a:r>
              <a:rPr lang="ru-RU" sz="2400" b="1" i="1" dirty="0" smtClean="0">
                <a:solidFill>
                  <a:schemeClr val="tx1"/>
                </a:solidFill>
              </a:rPr>
              <a:t> в </a:t>
            </a:r>
            <a:r>
              <a:rPr lang="ru-RU" sz="2400" b="1" i="1" dirty="0" smtClean="0">
                <a:solidFill>
                  <a:schemeClr val="tx1"/>
                </a:solidFill>
              </a:rPr>
              <a:t>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 и плановый период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2020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2021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2018 - 2020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2018 - 2020годы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2021году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783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560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107человек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5038,8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2786,6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744,6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4343,2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2198,8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2042,0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5038,8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2786,6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32635</TotalTime>
  <Words>777</Words>
  <Application>Microsoft Office PowerPoint</Application>
  <PresentationFormat>Экран (4:3)</PresentationFormat>
  <Paragraphs>185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2019 год и плановый период 2020 и 2021 годов :</vt:lpstr>
      <vt:lpstr>Основные понятия</vt:lpstr>
      <vt:lpstr>Проект бюджета на 2019 год и плановый период 2020 и 2021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2019 год и плановый период 2020 и 2021 годов, тыс.рублей </vt:lpstr>
      <vt:lpstr>Структура налоговых и неналоговых доходов бюджета Романовского сельского поселения Дубовского района в 2019 году, тыс. рублей</vt:lpstr>
      <vt:lpstr>Структура налоговых и неналоговых доходов бюджета Романовского сельского поселения Дубовского района в 2020 году, тыс. рублей</vt:lpstr>
      <vt:lpstr>Структура налоговых и неналоговых доходов бюджета Романовского сельского поселения Дубовского района в 2021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2019 году, тыс.руб.</vt:lpstr>
      <vt:lpstr>Структура расходов бюджета в 2020 году, тыс.руб.</vt:lpstr>
      <vt:lpstr>Структура расходов бюджета в 2021году,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228</cp:revision>
  <dcterms:created xsi:type="dcterms:W3CDTF">2014-05-16T12:09:48Z</dcterms:created>
  <dcterms:modified xsi:type="dcterms:W3CDTF">2018-12-13T19:31:24Z</dcterms:modified>
</cp:coreProperties>
</file>