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30"/>
  </p:notesMasterIdLst>
  <p:sldIdLst>
    <p:sldId id="256" r:id="rId2"/>
    <p:sldId id="267" r:id="rId3"/>
    <p:sldId id="272" r:id="rId4"/>
    <p:sldId id="257" r:id="rId5"/>
    <p:sldId id="273" r:id="rId6"/>
    <p:sldId id="274" r:id="rId7"/>
    <p:sldId id="258" r:id="rId8"/>
    <p:sldId id="260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75" r:id="rId19"/>
    <p:sldId id="268" r:id="rId20"/>
    <p:sldId id="262" r:id="rId21"/>
    <p:sldId id="278" r:id="rId22"/>
    <p:sldId id="279" r:id="rId23"/>
    <p:sldId id="276" r:id="rId24"/>
    <p:sldId id="265" r:id="rId25"/>
    <p:sldId id="270" r:id="rId26"/>
    <p:sldId id="280" r:id="rId27"/>
    <p:sldId id="281" r:id="rId28"/>
    <p:sldId id="277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54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5.xlsx"/><Relationship Id="rId1" Type="http://schemas.openxmlformats.org/officeDocument/2006/relationships/image" Target="../media/image1.jpeg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image" Target="../media/image1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8.xlsx"/><Relationship Id="rId1" Type="http://schemas.openxmlformats.org/officeDocument/2006/relationships/image" Target="../media/image1.jpeg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i="1"/>
            </a:pPr>
            <a:r>
              <a:rPr lang="ru-RU" dirty="0" smtClean="0"/>
              <a:t>707,8</a:t>
            </a:r>
          </a:p>
          <a:p>
            <a:pPr>
              <a:defRPr i="1"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353E-3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707,8 тыс.рублей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95,0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42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32,3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469,4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105,2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5,7</a:t>
                    </a:r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95</c:v>
                </c:pt>
                <c:pt idx="1">
                  <c:v>32.300000000000004</c:v>
                </c:pt>
                <c:pt idx="2">
                  <c:v>469.4</c:v>
                </c:pt>
                <c:pt idx="3">
                  <c:v>0.2</c:v>
                </c:pt>
                <c:pt idx="4">
                  <c:v>105.2</c:v>
                </c:pt>
                <c:pt idx="5">
                  <c:v>5.7</c:v>
                </c:pt>
              </c:numCache>
            </c:numRef>
          </c:val>
        </c:ser>
      </c:pie3DChart>
    </c:plotArea>
    <c:legend>
      <c:legendPos val="r"/>
      <c:legendEntry>
        <c:idx val="7"/>
        <c:delete val="1"/>
      </c:legendEntry>
      <c:layout>
        <c:manualLayout>
          <c:xMode val="edge"/>
          <c:yMode val="edge"/>
          <c:x val="0.70103783902012262"/>
          <c:y val="2.2560875263457392E-2"/>
          <c:w val="0.28970290172061952"/>
          <c:h val="0.95831553818669934"/>
        </c:manualLayout>
      </c:layout>
    </c:legend>
    <c:plotVisOnly val="1"/>
  </c:chart>
  <c:spPr>
    <a:solidFill>
      <a:schemeClr val="accent1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20754636394976E-2"/>
          <c:y val="0.10877683053056519"/>
          <c:w val="0.60064969019515846"/>
          <c:h val="0.6209628446661607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план</c:v>
                </c:pt>
                <c:pt idx="6">
                  <c:v>2022 план</c:v>
                </c:pt>
                <c:pt idx="7">
                  <c:v>2023 план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3896.5</c:v>
                </c:pt>
                <c:pt idx="1">
                  <c:v>2973.6</c:v>
                </c:pt>
                <c:pt idx="2">
                  <c:v>3861.5</c:v>
                </c:pt>
                <c:pt idx="3">
                  <c:v>3945.1</c:v>
                </c:pt>
                <c:pt idx="4">
                  <c:v>4294.8999999999996</c:v>
                </c:pt>
                <c:pt idx="5">
                  <c:v>4273.8999999999996</c:v>
                </c:pt>
                <c:pt idx="6">
                  <c:v>4008.4</c:v>
                </c:pt>
                <c:pt idx="7">
                  <c:v>4027.5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Субвенция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план</c:v>
                </c:pt>
                <c:pt idx="6">
                  <c:v>2022 план</c:v>
                </c:pt>
                <c:pt idx="7">
                  <c:v>2023 план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70.099999999999994</c:v>
                </c:pt>
                <c:pt idx="1">
                  <c:v>69.5</c:v>
                </c:pt>
                <c:pt idx="2">
                  <c:v>76</c:v>
                </c:pt>
                <c:pt idx="3">
                  <c:v>76.7</c:v>
                </c:pt>
                <c:pt idx="4">
                  <c:v>92.5</c:v>
                </c:pt>
                <c:pt idx="5" formatCode="0.0">
                  <c:v>96.3</c:v>
                </c:pt>
                <c:pt idx="6">
                  <c:v>97.2</c:v>
                </c:pt>
                <c:pt idx="7">
                  <c:v>100.8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план</c:v>
                </c:pt>
                <c:pt idx="6">
                  <c:v>2022 план</c:v>
                </c:pt>
                <c:pt idx="7">
                  <c:v>2023 план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851.3</c:v>
                </c:pt>
                <c:pt idx="1">
                  <c:v>153.6</c:v>
                </c:pt>
                <c:pt idx="2">
                  <c:v>473.3</c:v>
                </c:pt>
                <c:pt idx="3">
                  <c:v>321.39999999999998</c:v>
                </c:pt>
                <c:pt idx="4">
                  <c:v>56.2</c:v>
                </c:pt>
                <c:pt idx="5">
                  <c:v>58.6</c:v>
                </c:pt>
                <c:pt idx="6">
                  <c:v>58.6</c:v>
                </c:pt>
                <c:pt idx="7">
                  <c:v>58.6</c:v>
                </c:pt>
              </c:numCache>
            </c:numRef>
          </c:val>
        </c:ser>
        <c:marker val="1"/>
        <c:axId val="100597760"/>
        <c:axId val="100599296"/>
      </c:lineChart>
      <c:catAx>
        <c:axId val="100597760"/>
        <c:scaling>
          <c:orientation val="minMax"/>
        </c:scaling>
        <c:axPos val="b"/>
        <c:tickLblPos val="nextTo"/>
        <c:crossAx val="100599296"/>
        <c:crosses val="autoZero"/>
        <c:auto val="1"/>
        <c:lblAlgn val="ctr"/>
        <c:lblOffset val="100"/>
      </c:catAx>
      <c:valAx>
        <c:axId val="100599296"/>
        <c:scaling>
          <c:orientation val="minMax"/>
        </c:scaling>
        <c:axPos val="l"/>
        <c:majorGridlines/>
        <c:numFmt formatCode="General" sourceLinked="1"/>
        <c:tickLblPos val="nextTo"/>
        <c:crossAx val="100597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9586835353446"/>
          <c:y val="9.7518396802391327E-2"/>
          <c:w val="0.31025965032170283"/>
          <c:h val="0.4699228163420892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1608519145387207"/>
          <c:y val="5.4661016949152583E-2"/>
          <c:w val="0.55407977040253165"/>
          <c:h val="0.8197408692557498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местного бюджета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b="1" dirty="0" smtClean="0"/>
                      <a:t>4529,9</a:t>
                    </a:r>
                    <a:endParaRPr lang="en-US" sz="1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Лист1!$A$2:$A$10</c:f>
              <c:numCache>
                <c:formatCode>General</c:formatCode>
                <c:ptCount val="9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1">
                  <c:v>4529.8999999999996</c:v>
                </c:pt>
                <c:pt idx="2">
                  <c:v>3636.2</c:v>
                </c:pt>
                <c:pt idx="3" formatCode="0.0">
                  <c:v>3708.9</c:v>
                </c:pt>
                <c:pt idx="4" formatCode="0.0">
                  <c:v>5322.4</c:v>
                </c:pt>
                <c:pt idx="5">
                  <c:v>5293.4</c:v>
                </c:pt>
                <c:pt idx="6">
                  <c:v>4273.8999999999996</c:v>
                </c:pt>
                <c:pt idx="7" formatCode="0.0">
                  <c:v>4008.4</c:v>
                </c:pt>
                <c:pt idx="8" formatCode="0.0">
                  <c:v>4027.5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областного бюджета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b="1" dirty="0" smtClean="0"/>
                      <a:t>711,5</a:t>
                    </a:r>
                    <a:endParaRPr lang="en-US" sz="1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Лист1!$A$2:$A$10</c:f>
              <c:numCache>
                <c:formatCode>General</c:formatCode>
                <c:ptCount val="9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Лист1!$C$2:$C$10</c:f>
              <c:numCache>
                <c:formatCode>General</c:formatCode>
                <c:ptCount val="9"/>
                <c:pt idx="1">
                  <c:v>641.4</c:v>
                </c:pt>
                <c:pt idx="2">
                  <c:v>670.7</c:v>
                </c:pt>
                <c:pt idx="3">
                  <c:v>510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средства федерального бюджета</c:v>
                </c:pt>
              </c:strCache>
            </c:strRef>
          </c:tx>
          <c:cat>
            <c:numRef>
              <c:f>Лист1!$A$2:$A$10</c:f>
              <c:numCache>
                <c:formatCode>General</c:formatCode>
                <c:ptCount val="9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Лист1!$D$2:$D$10</c:f>
              <c:numCache>
                <c:formatCode>General</c:formatCode>
                <c:ptCount val="9"/>
                <c:pt idx="1">
                  <c:v>70.099999999999994</c:v>
                </c:pt>
                <c:pt idx="2">
                  <c:v>69.5</c:v>
                </c:pt>
                <c:pt idx="3">
                  <c:v>77.3</c:v>
                </c:pt>
                <c:pt idx="4">
                  <c:v>83.5</c:v>
                </c:pt>
                <c:pt idx="5">
                  <c:v>92.7</c:v>
                </c:pt>
                <c:pt idx="6">
                  <c:v>96.3</c:v>
                </c:pt>
                <c:pt idx="7">
                  <c:v>97.2</c:v>
                </c:pt>
                <c:pt idx="8">
                  <c:v>100.8</c:v>
                </c:pt>
              </c:numCache>
            </c:numRef>
          </c:val>
        </c:ser>
        <c:axId val="100578048"/>
        <c:axId val="100579584"/>
      </c:barChart>
      <c:catAx>
        <c:axId val="100578048"/>
        <c:scaling>
          <c:orientation val="minMax"/>
        </c:scaling>
        <c:axPos val="b"/>
        <c:numFmt formatCode="General" sourceLinked="1"/>
        <c:tickLblPos val="nextTo"/>
        <c:crossAx val="100579584"/>
        <c:crosses val="autoZero"/>
        <c:auto val="1"/>
        <c:lblAlgn val="ctr"/>
        <c:lblOffset val="100"/>
      </c:catAx>
      <c:valAx>
        <c:axId val="100579584"/>
        <c:scaling>
          <c:orientation val="minMax"/>
        </c:scaling>
        <c:axPos val="l"/>
        <c:majorGridlines/>
        <c:numFmt formatCode="General" sourceLinked="1"/>
        <c:tickLblPos val="none"/>
        <c:crossAx val="100578048"/>
        <c:crosses val="autoZero"/>
        <c:crossBetween val="between"/>
      </c:valAx>
      <c:spPr>
        <a:solidFill>
          <a:schemeClr val="accent3">
            <a:lumMod val="40000"/>
            <a:lumOff val="60000"/>
          </a:schemeClr>
        </a:solidFill>
      </c:spPr>
    </c:plotArea>
    <c:legend>
      <c:legendPos val="r"/>
      <c:layout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3053,8</a:t>
            </a:r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0.12519450200303883"/>
          <c:y val="3.5550210269469341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5136,6 тыс.рублей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3985.8</c:v>
                </c:pt>
                <c:pt idx="1">
                  <c:v>96.1</c:v>
                </c:pt>
                <c:pt idx="2">
                  <c:v>14.5</c:v>
                </c:pt>
                <c:pt idx="3">
                  <c:v>63.6</c:v>
                </c:pt>
                <c:pt idx="4">
                  <c:v>89</c:v>
                </c:pt>
                <c:pt idx="5">
                  <c:v>1.6</c:v>
                </c:pt>
                <c:pt idx="6">
                  <c:v>819</c:v>
                </c:pt>
                <c:pt idx="7" formatCode="0.0">
                  <c:v>67</c:v>
                </c:pt>
                <c:pt idx="8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68"/>
          <c:y val="2.1609825202542472E-2"/>
          <c:w val="0.33250006907031437"/>
          <c:h val="0.97292184809346305"/>
        </c:manualLayout>
      </c:layout>
    </c:legend>
    <c:plotVisOnly val="1"/>
  </c:chart>
  <c:spPr>
    <a:solidFill>
      <a:srgbClr val="92D050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4878,9</a:t>
            </a:r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5.6773449371460089E-2"/>
          <c:y val="2.2448344605064452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 formatCode="0.00">
                  <c:v>3845.2</c:v>
                </c:pt>
                <c:pt idx="1">
                  <c:v>97</c:v>
                </c:pt>
                <c:pt idx="2" formatCode="General">
                  <c:v>0</c:v>
                </c:pt>
                <c:pt idx="3" formatCode="General">
                  <c:v>58.6</c:v>
                </c:pt>
                <c:pt idx="4" formatCode="General">
                  <c:v>8</c:v>
                </c:pt>
                <c:pt idx="5" formatCode="General">
                  <c:v>0</c:v>
                </c:pt>
                <c:pt idx="6" formatCode="General">
                  <c:v>779</c:v>
                </c:pt>
                <c:pt idx="7" formatCode="General">
                  <c:v>91.1</c:v>
                </c:pt>
                <c:pt idx="8" formatCode="General">
                  <c:v>0</c:v>
                </c:pt>
              </c:numCache>
            </c:numRef>
          </c:val>
          <c:bubble3D val="1"/>
        </c:ser>
        <c:ser>
          <c:idx val="1"/>
          <c:order val="1"/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5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68"/>
          <c:y val="2.1609825202542451E-2"/>
          <c:w val="0.33250006907031437"/>
          <c:h val="0.92837550483448561"/>
        </c:manualLayout>
      </c:layout>
    </c:legend>
    <c:plotVisOnly val="1"/>
  </c:chart>
  <c:spPr>
    <a:solidFill>
      <a:schemeClr val="accent1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4909,6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7.4514067750876933E-2"/>
          <c:y val="2.7075715111882233E-2"/>
        </c:manualLayout>
      </c:layout>
      <c:spPr>
        <a:solidFill>
          <a:schemeClr val="accent2">
            <a:lumMod val="60000"/>
            <a:lumOff val="40000"/>
          </a:schemeClr>
        </a:solidFill>
      </c:sp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3920.5</c:v>
                </c:pt>
                <c:pt idx="1">
                  <c:v>100.6</c:v>
                </c:pt>
                <c:pt idx="2">
                  <c:v>0</c:v>
                </c:pt>
                <c:pt idx="3">
                  <c:v>58.6</c:v>
                </c:pt>
                <c:pt idx="4">
                  <c:v>761.4</c:v>
                </c:pt>
                <c:pt idx="5">
                  <c:v>0</c:v>
                </c:pt>
                <c:pt idx="6">
                  <c:v>68.5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bubble3D val="1"/>
        </c:ser>
        <c:ser>
          <c:idx val="1"/>
          <c:order val="1"/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5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68"/>
          <c:y val="5.8875864052565794E-3"/>
          <c:w val="0.33250006907031437"/>
          <c:h val="0.97292184809346305"/>
        </c:manualLayout>
      </c:layout>
    </c:legend>
    <c:plotVisOnly val="1"/>
  </c:chart>
  <c:spPr>
    <a:solidFill>
      <a:schemeClr val="accent4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3946525375916824"/>
          <c:y val="5.1836158192090385E-2"/>
          <c:w val="0.54781036132165628"/>
          <c:h val="0.8197408692557498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бюджета.формируемые в рамках муниципальных программ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spPr>
              <a:solidFill>
                <a:schemeClr val="bg2">
                  <a:lumMod val="90000"/>
                </a:schemeClr>
              </a:solidFill>
              <a:ln>
                <a:solidFill>
                  <a:schemeClr val="bg2"/>
                </a:solidFill>
              </a:ln>
            </c:spPr>
            <c:showVal val="1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 formatCode="0.0">
                  <c:v>2134</c:v>
                </c:pt>
                <c:pt idx="1">
                  <c:v>1493.2</c:v>
                </c:pt>
                <c:pt idx="2" formatCode="0.0">
                  <c:v>1267.3</c:v>
                </c:pt>
                <c:pt idx="3">
                  <c:v>4962.1000000000004</c:v>
                </c:pt>
                <c:pt idx="4">
                  <c:v>4990.2</c:v>
                </c:pt>
                <c:pt idx="5" formatCode="0.0">
                  <c:v>5040</c:v>
                </c:pt>
                <c:pt idx="6">
                  <c:v>4661.8</c:v>
                </c:pt>
                <c:pt idx="7" formatCode="0.0">
                  <c:v>4568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spPr>
              <a:solidFill>
                <a:schemeClr val="accent2">
                  <a:lumMod val="60000"/>
                  <a:lumOff val="40000"/>
                </a:schemeClr>
              </a:solidFill>
            </c:spPr>
            <c:showVal val="1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3107.4</c:v>
                </c:pt>
                <c:pt idx="1">
                  <c:v>2883.2</c:v>
                </c:pt>
                <c:pt idx="2">
                  <c:v>3028.9</c:v>
                </c:pt>
                <c:pt idx="3">
                  <c:v>76.7</c:v>
                </c:pt>
                <c:pt idx="4">
                  <c:v>83.7</c:v>
                </c:pt>
                <c:pt idx="5">
                  <c:v>96.6</c:v>
                </c:pt>
                <c:pt idx="6">
                  <c:v>217.1</c:v>
                </c:pt>
                <c:pt idx="7">
                  <c:v>341.6</c:v>
                </c:pt>
              </c:numCache>
            </c:numRef>
          </c:val>
        </c:ser>
        <c:axId val="100899072"/>
        <c:axId val="100913152"/>
      </c:barChart>
      <c:catAx>
        <c:axId val="100899072"/>
        <c:scaling>
          <c:orientation val="minMax"/>
        </c:scaling>
        <c:axPos val="b"/>
        <c:numFmt formatCode="General" sourceLinked="1"/>
        <c:tickLblPos val="nextTo"/>
        <c:crossAx val="100913152"/>
        <c:crosses val="autoZero"/>
        <c:auto val="1"/>
        <c:lblAlgn val="ctr"/>
        <c:lblOffset val="100"/>
      </c:catAx>
      <c:valAx>
        <c:axId val="100913152"/>
        <c:scaling>
          <c:orientation val="minMax"/>
        </c:scaling>
        <c:axPos val="l"/>
        <c:majorGridlines/>
        <c:numFmt formatCode="0.0" sourceLinked="1"/>
        <c:tickLblPos val="nextTo"/>
        <c:crossAx val="100899072"/>
        <c:crosses val="autoZero"/>
        <c:crossBetween val="between"/>
      </c:valAx>
    </c:plotArea>
    <c:legend>
      <c:legendPos val="r"/>
      <c:layout/>
    </c:legend>
    <c:plotVisOnly val="1"/>
  </c:chart>
  <c:spPr>
    <a:blipFill>
      <a:blip xmlns:r="http://schemas.openxmlformats.org/officeDocument/2006/relationships" r:embed="rId1">
        <a:duotone>
          <a:schemeClr val="accent1">
            <a:tint val="30000"/>
            <a:satMod val="300000"/>
          </a:schemeClr>
          <a:schemeClr val="accent1">
            <a:tint val="40000"/>
            <a:satMod val="200000"/>
          </a:schemeClr>
        </a:duotone>
      </a:blip>
      <a:tile tx="0" ty="0" sx="70000" sy="70000" flip="none" algn="ctr"/>
    </a:blipFill>
    <a:ln w="9525" cap="flat" cmpd="sng" algn="ctr">
      <a:solidFill>
        <a:schemeClr val="accent1">
          <a:shade val="60000"/>
          <a:satMod val="110000"/>
        </a:schemeClr>
      </a:solidFill>
      <a:prstDash val="solid"/>
    </a:ln>
    <a:effectLst>
      <a:outerShdw blurRad="38100" dist="25400" dir="5400000" algn="t" rotWithShape="0">
        <a:srgbClr val="000000">
          <a:alpha val="5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5040,0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5040,0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Охрана окружающей среды</c:v>
                </c:pt>
                <c:pt idx="5">
                  <c:v>Развитие транспортной системы</c:v>
                </c:pt>
                <c:pt idx="6">
                  <c:v>Энергоэффективность и развитие энергетики</c:v>
                </c:pt>
                <c:pt idx="7">
                  <c:v>Муниципальная политика</c:v>
                </c:pt>
                <c:pt idx="8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9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10">
                  <c:v>Содействие занятости населения</c:v>
                </c:pt>
                <c:pt idx="11">
                  <c:v>Развитие физической культуры и спорта</c:v>
                </c:pt>
              </c:strCache>
            </c:strRef>
          </c:cat>
          <c:val>
            <c:numRef>
              <c:f>Лист1!$B$2:$B$13</c:f>
              <c:numCache>
                <c:formatCode>0.00</c:formatCode>
                <c:ptCount val="12"/>
                <c:pt idx="0">
                  <c:v>75</c:v>
                </c:pt>
                <c:pt idx="1">
                  <c:v>2</c:v>
                </c:pt>
                <c:pt idx="2">
                  <c:v>12.5</c:v>
                </c:pt>
                <c:pt idx="3">
                  <c:v>819</c:v>
                </c:pt>
                <c:pt idx="4">
                  <c:v>19</c:v>
                </c:pt>
                <c:pt idx="5">
                  <c:v>58.6</c:v>
                </c:pt>
                <c:pt idx="6">
                  <c:v>5</c:v>
                </c:pt>
                <c:pt idx="7">
                  <c:v>4028.9</c:v>
                </c:pt>
                <c:pt idx="8">
                  <c:v>0</c:v>
                </c:pt>
                <c:pt idx="9">
                  <c:v>10</c:v>
                </c:pt>
                <c:pt idx="10">
                  <c:v>10</c:v>
                </c:pt>
                <c:pt idx="11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316746864975262"/>
          <c:y val="1.0801016269907694E-2"/>
          <c:w val="0.33243511227763295"/>
          <c:h val="0.98919890448476544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accent5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4661,8тыс.рублей</a:t>
            </a:r>
            <a:endParaRPr lang="ru-RU" dirty="0"/>
          </a:p>
        </c:rich>
      </c:tx>
      <c:layout>
        <c:manualLayout>
          <c:xMode val="edge"/>
          <c:yMode val="edge"/>
          <c:x val="0.34394672888111211"/>
          <c:y val="9.6618357487922701E-3"/>
        </c:manualLayout>
      </c:layout>
    </c:title>
    <c:plotArea>
      <c:layout>
        <c:manualLayout>
          <c:layoutTarget val="inner"/>
          <c:xMode val="edge"/>
          <c:yMode val="edge"/>
          <c:x val="0.13558022261106251"/>
          <c:y val="0.11722222222222249"/>
          <c:w val="0.65350308641975363"/>
          <c:h val="0.416769181026284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4661,8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 formatCode="General">
                  <c:v>779</c:v>
                </c:pt>
                <c:pt idx="4" formatCode="General">
                  <c:v>58.6</c:v>
                </c:pt>
                <c:pt idx="5" formatCode="General">
                  <c:v>3816.2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axId val="135226112"/>
        <c:axId val="135227648"/>
      </c:barChart>
      <c:catAx>
        <c:axId val="135226112"/>
        <c:scaling>
          <c:orientation val="minMax"/>
        </c:scaling>
        <c:axPos val="b"/>
        <c:tickLblPos val="nextTo"/>
        <c:crossAx val="135227648"/>
        <c:crosses val="autoZero"/>
        <c:auto val="1"/>
        <c:lblAlgn val="ctr"/>
        <c:lblOffset val="100"/>
      </c:catAx>
      <c:valAx>
        <c:axId val="135227648"/>
        <c:scaling>
          <c:orientation val="minMax"/>
        </c:scaling>
        <c:axPos val="l"/>
        <c:majorGridlines/>
        <c:numFmt formatCode="General" sourceLinked="1"/>
        <c:tickLblPos val="nextTo"/>
        <c:crossAx val="1352261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accent4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4568,0</a:t>
            </a:r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4568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 formatCode="General">
                  <c:v>761.4</c:v>
                </c:pt>
                <c:pt idx="4" formatCode="General">
                  <c:v>58.6</c:v>
                </c:pt>
                <c:pt idx="5" formatCode="General">
                  <c:v>3667.5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gapWidth val="100"/>
        <c:shape val="cylinder"/>
        <c:axId val="135276416"/>
        <c:axId val="135277952"/>
        <c:axId val="0"/>
      </c:bar3DChart>
      <c:catAx>
        <c:axId val="135276416"/>
        <c:scaling>
          <c:orientation val="minMax"/>
        </c:scaling>
        <c:axPos val="b"/>
        <c:tickLblPos val="nextTo"/>
        <c:crossAx val="135277952"/>
        <c:crosses val="autoZero"/>
        <c:auto val="1"/>
        <c:lblAlgn val="ctr"/>
        <c:lblOffset val="100"/>
      </c:catAx>
      <c:valAx>
        <c:axId val="135277952"/>
        <c:scaling>
          <c:orientation val="minMax"/>
        </c:scaling>
        <c:axPos val="l"/>
        <c:majorGridlines/>
        <c:numFmt formatCode="General" sourceLinked="1"/>
        <c:tickLblPos val="nextTo"/>
        <c:crossAx val="135276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316746864975262"/>
          <c:y val="1.0801016269907702E-2"/>
          <c:w val="0.33271689997083842"/>
          <c:h val="0.78684012324546393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bg1">
        <a:lumMod val="85000"/>
      </a:schemeClr>
    </a:solidFill>
    <a:ln>
      <a:solidFill>
        <a:schemeClr val="accent6">
          <a:lumMod val="40000"/>
          <a:lumOff val="60000"/>
        </a:schemeClr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714,7тыс.рублей</a:t>
            </a:r>
          </a:p>
        </c:rich>
      </c:tx>
      <c:layout>
        <c:manualLayout>
          <c:xMode val="edge"/>
          <c:yMode val="edge"/>
          <c:x val="2.3927408379508068E-2"/>
          <c:y val="9.8578172740810353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663,9 тыс.рублей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98,5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476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35,5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>
                <c:manualLayout>
                  <c:x val="4.7088558374647607E-2"/>
                  <c:y val="-0.1341234576713439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469,4</a:t>
                    </a:r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105,2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5,9</a:t>
                    </a:r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136.4</c:v>
                </c:pt>
                <c:pt idx="1">
                  <c:v>43</c:v>
                </c:pt>
                <c:pt idx="2">
                  <c:v>374.9</c:v>
                </c:pt>
                <c:pt idx="3">
                  <c:v>1</c:v>
                </c:pt>
                <c:pt idx="4">
                  <c:v>105.8</c:v>
                </c:pt>
                <c:pt idx="5">
                  <c:v>2.8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spPr>
    <a:blipFill>
      <a:blip xmlns:r="http://schemas.openxmlformats.org/officeDocument/2006/relationships" r:embed="rId1">
        <a:duotone>
          <a:schemeClr val="dk1">
            <a:tint val="30000"/>
            <a:satMod val="300000"/>
          </a:schemeClr>
          <a:schemeClr val="dk1">
            <a:tint val="40000"/>
            <a:satMod val="200000"/>
          </a:schemeClr>
        </a:duotone>
      </a:blip>
      <a:tile tx="0" ty="0" sx="70000" sy="70000" flip="none" algn="ctr"/>
    </a:blipFill>
    <a:ln w="9525" cap="flat" cmpd="sng" algn="ctr">
      <a:solidFill>
        <a:schemeClr val="dk1">
          <a:shade val="60000"/>
          <a:satMod val="110000"/>
        </a:schemeClr>
      </a:solidFill>
      <a:prstDash val="solid"/>
    </a:ln>
    <a:effectLst>
      <a:outerShdw blurRad="38100" dist="25400" dir="5400000" algn="t" rotWithShape="0">
        <a:srgbClr val="000000">
          <a:alpha val="5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690,0тыс.рублей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353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690,0 тыс.рублей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152,8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476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39,1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469,4</a:t>
                    </a:r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105,2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6,1</a:t>
                    </a:r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152.80000000000001</c:v>
                </c:pt>
                <c:pt idx="1">
                  <c:v>52.6</c:v>
                </c:pt>
                <c:pt idx="2">
                  <c:v>374.9</c:v>
                </c:pt>
                <c:pt idx="3">
                  <c:v>1</c:v>
                </c:pt>
                <c:pt idx="4">
                  <c:v>105.8</c:v>
                </c:pt>
                <c:pt idx="5">
                  <c:v>2.9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spPr>
    <a:solidFill>
      <a:schemeClr val="accent4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2060"/>
              </a:solidFill>
            </a:ln>
          </c:spPr>
          <c:dLbls>
            <c:dLblPos val="inEnd"/>
            <c:showVal val="1"/>
          </c:dLbls>
          <c:cat>
            <c:strRef>
              <c:f>Лист1!$A$2:$A$9</c:f>
              <c:strCache>
                <c:ptCount val="8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план</c:v>
                </c:pt>
                <c:pt idx="6">
                  <c:v>2022 план</c:v>
                </c:pt>
                <c:pt idx="7">
                  <c:v>2023 план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200.2</c:v>
                </c:pt>
                <c:pt idx="1">
                  <c:v>94.9</c:v>
                </c:pt>
                <c:pt idx="2">
                  <c:v>222</c:v>
                </c:pt>
                <c:pt idx="3">
                  <c:v>123.3</c:v>
                </c:pt>
                <c:pt idx="4">
                  <c:v>128.5</c:v>
                </c:pt>
                <c:pt idx="5">
                  <c:v>95</c:v>
                </c:pt>
                <c:pt idx="6">
                  <c:v>98.5</c:v>
                </c:pt>
                <c:pt idx="7">
                  <c:v>102.7</c:v>
                </c:pt>
              </c:numCache>
            </c:numRef>
          </c:val>
          <c:bubble3D val="1"/>
        </c:ser>
        <c:dLbls>
          <c:showVal val="1"/>
        </c:dLbls>
        <c:overlap val="100"/>
        <c:axId val="134473216"/>
        <c:axId val="134474752"/>
      </c:barChart>
      <c:catAx>
        <c:axId val="134473216"/>
        <c:scaling>
          <c:orientation val="minMax"/>
        </c:scaling>
        <c:axPos val="b"/>
        <c:tickLblPos val="nextTo"/>
        <c:crossAx val="134474752"/>
        <c:crosses val="autoZero"/>
        <c:auto val="1"/>
        <c:lblAlgn val="ctr"/>
        <c:lblOffset val="100"/>
      </c:catAx>
      <c:valAx>
        <c:axId val="134474752"/>
        <c:scaling>
          <c:orientation val="minMax"/>
        </c:scaling>
        <c:axPos val="l"/>
        <c:majorGridlines/>
        <c:numFmt formatCode="General" sourceLinked="1"/>
        <c:tickLblPos val="nextTo"/>
        <c:crossAx val="134473216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1"/>
    </a:solidFill>
    <a:ln w="12700" cap="flat" cmpd="sng" algn="ctr">
      <a:solidFill>
        <a:schemeClr val="accent1">
          <a:shade val="50000"/>
        </a:schemeClr>
      </a:solidFill>
      <a:prstDash val="solid"/>
    </a:ln>
    <a:effectLst/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план</c:v>
                </c:pt>
                <c:pt idx="6">
                  <c:v>2022 план</c:v>
                </c:pt>
                <c:pt idx="7">
                  <c:v>2023 план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17.7</c:v>
                </c:pt>
                <c:pt idx="1">
                  <c:v>37.700000000000003</c:v>
                </c:pt>
                <c:pt idx="2">
                  <c:v>40</c:v>
                </c:pt>
                <c:pt idx="3">
                  <c:v>58.5</c:v>
                </c:pt>
                <c:pt idx="4">
                  <c:v>76.400000000000006</c:v>
                </c:pt>
                <c:pt idx="5">
                  <c:v>32.299999999999997</c:v>
                </c:pt>
                <c:pt idx="6">
                  <c:v>35.5</c:v>
                </c:pt>
                <c:pt idx="7">
                  <c:v>39.1</c:v>
                </c:pt>
              </c:numCache>
            </c:numRef>
          </c:val>
        </c:ser>
        <c:dLbls>
          <c:showVal val="1"/>
        </c:dLbls>
        <c:shape val="box"/>
        <c:axId val="134537216"/>
        <c:axId val="134538752"/>
        <c:axId val="0"/>
      </c:bar3DChart>
      <c:catAx>
        <c:axId val="134537216"/>
        <c:scaling>
          <c:orientation val="minMax"/>
        </c:scaling>
        <c:axPos val="b"/>
        <c:tickLblPos val="nextTo"/>
        <c:crossAx val="134538752"/>
        <c:crosses val="autoZero"/>
        <c:auto val="1"/>
        <c:lblAlgn val="ctr"/>
        <c:lblOffset val="100"/>
      </c:catAx>
      <c:valAx>
        <c:axId val="134538752"/>
        <c:scaling>
          <c:orientation val="minMax"/>
        </c:scaling>
        <c:axPos val="l"/>
        <c:majorGridlines/>
        <c:numFmt formatCode="General" sourceLinked="1"/>
        <c:tickLblPos val="nextTo"/>
        <c:crossAx val="134537216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2">
        <a:lumMod val="60000"/>
        <a:lumOff val="40000"/>
      </a:schemeClr>
    </a:solidFill>
  </c:spPr>
  <c:txPr>
    <a:bodyPr/>
    <a:lstStyle/>
    <a:p>
      <a:pPr>
        <a:defRPr sz="1600" b="1" i="1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sideWall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</a:ln>
        <a:effectLst/>
      </c:spPr>
    </c:sideWall>
    <c:backWall>
      <c:spPr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</a:ln>
        <a:effectLst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план</c:v>
                </c:pt>
                <c:pt idx="6">
                  <c:v>2022 план</c:v>
                </c:pt>
                <c:pt idx="7">
                  <c:v>2023 план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350.9</c:v>
                </c:pt>
                <c:pt idx="1">
                  <c:v>514.6</c:v>
                </c:pt>
                <c:pt idx="2">
                  <c:v>326.3</c:v>
                </c:pt>
                <c:pt idx="3">
                  <c:v>429.8</c:v>
                </c:pt>
                <c:pt idx="4">
                  <c:v>455.8</c:v>
                </c:pt>
                <c:pt idx="5">
                  <c:v>469.4</c:v>
                </c:pt>
                <c:pt idx="6">
                  <c:v>469.4</c:v>
                </c:pt>
                <c:pt idx="7">
                  <c:v>469.4</c:v>
                </c:pt>
              </c:numCache>
            </c:numRef>
          </c:val>
        </c:ser>
        <c:shape val="cone"/>
        <c:axId val="134580096"/>
        <c:axId val="134581632"/>
        <c:axId val="0"/>
      </c:bar3DChart>
      <c:catAx>
        <c:axId val="13458009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134581632"/>
        <c:crosses val="autoZero"/>
        <c:auto val="1"/>
        <c:lblAlgn val="ctr"/>
        <c:lblOffset val="100"/>
      </c:catAx>
      <c:valAx>
        <c:axId val="1345816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accent3">
                    <a:lumMod val="75000"/>
                  </a:schemeClr>
                </a:solidFill>
              </a:defRPr>
            </a:pPr>
            <a:endParaRPr lang="ru-RU"/>
          </a:p>
        </c:txPr>
        <c:crossAx val="134580096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bg2">
        <a:lumMod val="90000"/>
      </a:schemeClr>
    </a:solidFill>
    <a:ln w="12700" cap="flat" cmpd="sng" algn="ctr">
      <a:solidFill>
        <a:schemeClr val="accent1">
          <a:shade val="50000"/>
        </a:schemeClr>
      </a:solidFill>
      <a:prstDash val="solid"/>
    </a:ln>
    <a:effectLst/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план</c:v>
                </c:pt>
                <c:pt idx="6">
                  <c:v>2022 план</c:v>
                </c:pt>
                <c:pt idx="7">
                  <c:v>2023 план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0.8</c:v>
                </c:pt>
                <c:pt idx="1">
                  <c:v>1.4</c:v>
                </c:pt>
                <c:pt idx="2">
                  <c:v>1.1000000000000001</c:v>
                </c:pt>
                <c:pt idx="3">
                  <c:v>1.7</c:v>
                </c:pt>
                <c:pt idx="4" formatCode="0.0">
                  <c:v>1.5</c:v>
                </c:pt>
                <c:pt idx="5" formatCode="0.0">
                  <c:v>0.2</c:v>
                </c:pt>
                <c:pt idx="6" formatCode="0.0">
                  <c:v>0.2</c:v>
                </c:pt>
                <c:pt idx="7">
                  <c:v>0.2</c:v>
                </c:pt>
              </c:numCache>
            </c:numRef>
          </c:val>
        </c:ser>
        <c:shape val="cylinder"/>
        <c:axId val="134623616"/>
        <c:axId val="134625152"/>
        <c:axId val="0"/>
      </c:bar3DChart>
      <c:catAx>
        <c:axId val="134623616"/>
        <c:scaling>
          <c:orientation val="minMax"/>
        </c:scaling>
        <c:axPos val="b"/>
        <c:tickLblPos val="nextTo"/>
        <c:crossAx val="134625152"/>
        <c:crosses val="autoZero"/>
        <c:auto val="1"/>
        <c:lblAlgn val="ctr"/>
        <c:lblOffset val="100"/>
      </c:catAx>
      <c:valAx>
        <c:axId val="134625152"/>
        <c:scaling>
          <c:orientation val="minMax"/>
        </c:scaling>
        <c:axPos val="l"/>
        <c:majorGridlines/>
        <c:numFmt formatCode="General" sourceLinked="1"/>
        <c:tickLblPos val="nextTo"/>
        <c:crossAx val="134623616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bg2">
        <a:lumMod val="9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blipFill>
              <a:blip xmlns:r="http://schemas.openxmlformats.org/officeDocument/2006/relationships" r:embed="rId1">
                <a:duotone>
                  <a:schemeClr val="accent3">
                    <a:shade val="22000"/>
                    <a:satMod val="160000"/>
                  </a:schemeClr>
                  <a:schemeClr val="accent3">
                    <a:shade val="45000"/>
                    <a:satMod val="100000"/>
                  </a:schemeClr>
                </a:duotone>
              </a:blip>
              <a:tile tx="0" ty="0" sx="65000" sy="65000" flip="none" algn="ctr"/>
            </a:blipFill>
            <a:ln w="9525" cap="flat" cmpd="sng" algn="ctr">
              <a:solidFill>
                <a:schemeClr val="accent3">
                  <a:shade val="60000"/>
                  <a:satMod val="110000"/>
                </a:schemeClr>
              </a:solidFill>
              <a:prstDash val="solid"/>
            </a:ln>
            <a:effectLst>
              <a:outerShdw blurRad="38100" dist="25400" dir="5400000" algn="t" rotWithShape="0">
                <a:srgbClr val="000000">
                  <a:alpha val="50000"/>
                </a:srgbClr>
              </a:outerShdw>
            </a:effectLst>
          </c:spPr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план</c:v>
                </c:pt>
                <c:pt idx="6">
                  <c:v>2022 план</c:v>
                </c:pt>
                <c:pt idx="7">
                  <c:v>2023 план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43.3</c:v>
                </c:pt>
                <c:pt idx="1">
                  <c:v>84.4</c:v>
                </c:pt>
                <c:pt idx="2">
                  <c:v>97.5</c:v>
                </c:pt>
                <c:pt idx="3">
                  <c:v>106.1</c:v>
                </c:pt>
                <c:pt idx="4">
                  <c:v>105.9</c:v>
                </c:pt>
                <c:pt idx="5">
                  <c:v>105.2</c:v>
                </c:pt>
                <c:pt idx="6">
                  <c:v>105.2</c:v>
                </c:pt>
                <c:pt idx="7">
                  <c:v>105.2</c:v>
                </c:pt>
              </c:numCache>
            </c:numRef>
          </c:val>
        </c:ser>
        <c:axId val="134695168"/>
        <c:axId val="134705152"/>
      </c:barChart>
      <c:catAx>
        <c:axId val="134695168"/>
        <c:scaling>
          <c:orientation val="minMax"/>
        </c:scaling>
        <c:axPos val="l"/>
        <c:numFmt formatCode="0%" sourceLinked="1"/>
        <c:tickLblPos val="nextTo"/>
        <c:crossAx val="134705152"/>
        <c:crosses val="autoZero"/>
        <c:auto val="1"/>
        <c:lblAlgn val="ctr"/>
        <c:lblOffset val="100"/>
      </c:catAx>
      <c:valAx>
        <c:axId val="134705152"/>
        <c:scaling>
          <c:orientation val="minMax"/>
        </c:scaling>
        <c:axPos val="b"/>
        <c:numFmt formatCode="General" sourceLinked="1"/>
        <c:tickLblPos val="nextTo"/>
        <c:crossAx val="134695168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2">
        <a:lumMod val="60000"/>
        <a:lumOff val="40000"/>
      </a:schemeClr>
    </a:solidFill>
    <a:ln w="9525" cap="flat" cmpd="sng" algn="ctr">
      <a:solidFill>
        <a:schemeClr val="accent3">
          <a:shade val="60000"/>
          <a:satMod val="110000"/>
        </a:schemeClr>
      </a:solidFill>
      <a:prstDash val="solid"/>
    </a:ln>
    <a:effectLst>
      <a:outerShdw blurRad="38100" dist="25400" dir="5400000" algn="t" rotWithShape="0">
        <a:srgbClr val="000000">
          <a:alpha val="5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план</c:v>
                </c:pt>
                <c:pt idx="6">
                  <c:v>2022 план</c:v>
                </c:pt>
                <c:pt idx="7">
                  <c:v>2023 план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</c:v>
                </c:pt>
                <c:pt idx="1">
                  <c:v>8.5</c:v>
                </c:pt>
                <c:pt idx="2">
                  <c:v>5.4</c:v>
                </c:pt>
                <c:pt idx="3">
                  <c:v>39.9</c:v>
                </c:pt>
                <c:pt idx="4">
                  <c:v>42.3</c:v>
                </c:pt>
                <c:pt idx="5">
                  <c:v>5.7</c:v>
                </c:pt>
                <c:pt idx="6">
                  <c:v>5.9</c:v>
                </c:pt>
                <c:pt idx="7">
                  <c:v>6.1</c:v>
                </c:pt>
              </c:numCache>
            </c:numRef>
          </c:val>
        </c:ser>
        <c:shape val="box"/>
        <c:axId val="135004928"/>
        <c:axId val="135006464"/>
        <c:axId val="0"/>
      </c:bar3DChart>
      <c:catAx>
        <c:axId val="135004928"/>
        <c:scaling>
          <c:orientation val="minMax"/>
        </c:scaling>
        <c:axPos val="l"/>
        <c:tickLblPos val="nextTo"/>
        <c:crossAx val="135006464"/>
        <c:crosses val="autoZero"/>
        <c:auto val="1"/>
        <c:lblAlgn val="ctr"/>
        <c:lblOffset val="100"/>
      </c:catAx>
      <c:valAx>
        <c:axId val="135006464"/>
        <c:scaling>
          <c:orientation val="minMax"/>
        </c:scaling>
        <c:axPos val="b"/>
        <c:majorGridlines/>
        <c:numFmt formatCode="General" sourceLinked="1"/>
        <c:tickLblPos val="nextTo"/>
        <c:crossAx val="135004928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4">
        <a:lumMod val="75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9C1385-4934-44D6-9350-8B4ED28F6464}" type="doc">
      <dgm:prSet loTypeId="urn:microsoft.com/office/officeart/2005/8/layout/p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602C39-D0D5-4A2E-B7A1-798E2D21B41D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i="1" baseline="0" dirty="0" smtClean="0"/>
            <a:t/>
          </a:r>
          <a:br>
            <a:rPr lang="ru-RU" i="1" baseline="0" dirty="0" smtClean="0"/>
          </a:br>
          <a:r>
            <a:rPr lang="ru-RU" i="1" baseline="0" dirty="0" smtClean="0"/>
            <a:t>Бюджет </a:t>
          </a:r>
          <a:r>
            <a:rPr lang="ru-RU" baseline="0" dirty="0" smtClean="0"/>
            <a:t> </a:t>
          </a:r>
          <a:r>
            <a:rPr lang="ru-RU" i="1" baseline="0" dirty="0" smtClean="0"/>
            <a:t>Романовского  сельского поселения                                                  на 2021 год и плановый период 2022 и 2023 годов</a:t>
          </a:r>
          <a:endParaRPr lang="ru-RU" i="1" baseline="0" dirty="0"/>
        </a:p>
      </dgm:t>
    </dgm:pt>
    <dgm:pt modelId="{E1388B24-2B1C-4A2C-8DA2-66913392E263}" type="parTrans" cxnId="{68D9F24B-C3DC-490C-81CC-266FC7B299AA}">
      <dgm:prSet/>
      <dgm:spPr/>
      <dgm:t>
        <a:bodyPr/>
        <a:lstStyle/>
        <a:p>
          <a:endParaRPr lang="ru-RU"/>
        </a:p>
      </dgm:t>
    </dgm:pt>
    <dgm:pt modelId="{B0BED560-3124-41B0-97D0-291A2B4684BA}" type="sibTrans" cxnId="{68D9F24B-C3DC-490C-81CC-266FC7B299AA}">
      <dgm:prSet/>
      <dgm:spPr/>
      <dgm:t>
        <a:bodyPr/>
        <a:lstStyle/>
        <a:p>
          <a:endParaRPr lang="ru-RU"/>
        </a:p>
      </dgm:t>
    </dgm:pt>
    <dgm:pt modelId="{E0F2C138-7077-4ADB-979C-53079BFAF595}" type="pres">
      <dgm:prSet presAssocID="{879C1385-4934-44D6-9350-8B4ED28F646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CA68C3-DC56-423A-B716-B90465C93F4D}" type="pres">
      <dgm:prSet presAssocID="{879C1385-4934-44D6-9350-8B4ED28F6464}" presName="bkgdShp" presStyleLbl="alignAccFollowNode1" presStyleIdx="0" presStyleCnt="1"/>
      <dgm:spPr/>
    </dgm:pt>
    <dgm:pt modelId="{C7AFC819-AB20-4626-A568-6A70C753C5F1}" type="pres">
      <dgm:prSet presAssocID="{879C1385-4934-44D6-9350-8B4ED28F6464}" presName="linComp" presStyleCnt="0"/>
      <dgm:spPr/>
    </dgm:pt>
    <dgm:pt modelId="{EBECDD02-9C23-40E2-979A-A4BD81304FC1}" type="pres">
      <dgm:prSet presAssocID="{7C602C39-D0D5-4A2E-B7A1-798E2D21B41D}" presName="compNode" presStyleCnt="0"/>
      <dgm:spPr/>
    </dgm:pt>
    <dgm:pt modelId="{107D1A0C-B718-4BF8-9D70-0FDD65EB1ADF}" type="pres">
      <dgm:prSet presAssocID="{7C602C39-D0D5-4A2E-B7A1-798E2D21B41D}" presName="node" presStyleLbl="node1" presStyleIdx="0" presStyleCnt="1" custScaleY="72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224401-1078-46D8-9555-FAB4B4570471}" type="pres">
      <dgm:prSet presAssocID="{7C602C39-D0D5-4A2E-B7A1-798E2D21B41D}" presName="invisiNode" presStyleLbl="node1" presStyleIdx="0" presStyleCnt="1"/>
      <dgm:spPr/>
    </dgm:pt>
    <dgm:pt modelId="{4185344B-9B79-4CFB-85FD-BBAF1E1E257C}" type="pres">
      <dgm:prSet presAssocID="{7C602C39-D0D5-4A2E-B7A1-798E2D21B41D}" presName="imagNode" presStyleLbl="fgImgPlace1" presStyleIdx="0" presStyleCnt="1" custScaleY="173360" custLinFactNeighborX="446" custLinFactNeighborY="116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14D28ED2-54C7-4D0F-93F9-977B5C884CBD}" type="presOf" srcId="{7C602C39-D0D5-4A2E-B7A1-798E2D21B41D}" destId="{107D1A0C-B718-4BF8-9D70-0FDD65EB1ADF}" srcOrd="0" destOrd="0" presId="urn:microsoft.com/office/officeart/2005/8/layout/pList2"/>
    <dgm:cxn modelId="{68D9F24B-C3DC-490C-81CC-266FC7B299AA}" srcId="{879C1385-4934-44D6-9350-8B4ED28F6464}" destId="{7C602C39-D0D5-4A2E-B7A1-798E2D21B41D}" srcOrd="0" destOrd="0" parTransId="{E1388B24-2B1C-4A2C-8DA2-66913392E263}" sibTransId="{B0BED560-3124-41B0-97D0-291A2B4684BA}"/>
    <dgm:cxn modelId="{2AA51B67-3E25-4A36-92DA-CE681F153E74}" type="presOf" srcId="{879C1385-4934-44D6-9350-8B4ED28F6464}" destId="{E0F2C138-7077-4ADB-979C-53079BFAF595}" srcOrd="0" destOrd="0" presId="urn:microsoft.com/office/officeart/2005/8/layout/pList2"/>
    <dgm:cxn modelId="{536EB4AD-7609-4DE3-B8D1-739870A6BF4A}" type="presParOf" srcId="{E0F2C138-7077-4ADB-979C-53079BFAF595}" destId="{79CA68C3-DC56-423A-B716-B90465C93F4D}" srcOrd="0" destOrd="0" presId="urn:microsoft.com/office/officeart/2005/8/layout/pList2"/>
    <dgm:cxn modelId="{0FA2A139-1EEA-406F-AE93-05B7B560837C}" type="presParOf" srcId="{E0F2C138-7077-4ADB-979C-53079BFAF595}" destId="{C7AFC819-AB20-4626-A568-6A70C753C5F1}" srcOrd="1" destOrd="0" presId="urn:microsoft.com/office/officeart/2005/8/layout/pList2"/>
    <dgm:cxn modelId="{2D32A006-23B6-4442-AB98-636F7DC493F1}" type="presParOf" srcId="{C7AFC819-AB20-4626-A568-6A70C753C5F1}" destId="{EBECDD02-9C23-40E2-979A-A4BD81304FC1}" srcOrd="0" destOrd="0" presId="urn:microsoft.com/office/officeart/2005/8/layout/pList2"/>
    <dgm:cxn modelId="{906C7289-0306-4709-9CD1-B5C9563AEC8A}" type="presParOf" srcId="{EBECDD02-9C23-40E2-979A-A4BD81304FC1}" destId="{107D1A0C-B718-4BF8-9D70-0FDD65EB1ADF}" srcOrd="0" destOrd="0" presId="urn:microsoft.com/office/officeart/2005/8/layout/pList2"/>
    <dgm:cxn modelId="{AF58A7A1-159F-438C-9CA8-AFE64D069C3D}" type="presParOf" srcId="{EBECDD02-9C23-40E2-979A-A4BD81304FC1}" destId="{CA224401-1078-46D8-9555-FAB4B4570471}" srcOrd="1" destOrd="0" presId="urn:microsoft.com/office/officeart/2005/8/layout/pList2"/>
    <dgm:cxn modelId="{0FEE9DAD-3326-44E0-9309-11A410828B45}" type="presParOf" srcId="{EBECDD02-9C23-40E2-979A-A4BD81304FC1}" destId="{4185344B-9B79-4CFB-85FD-BBAF1E1E257C}" srcOrd="2" destOrd="0" presId="urn:microsoft.com/office/officeart/2005/8/layout/p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0.16563</cdr:x>
      <cdr:y>0.42267</cdr:y>
    </cdr:from>
    <cdr:to>
      <cdr:x>0.27722</cdr:x>
      <cdr:y>0.62606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57294" y="19002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E3DB4-D4B1-47B3-BADB-94899A15D26F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75318-B281-48CB-B777-966629965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бюджета на 2017</a:t>
            </a:r>
            <a:r>
              <a:rPr lang="ru-RU" baseline="0" dirty="0" smtClean="0"/>
              <a:t> год и плановый период 2018 и 2019 годов направлен на решение следующих ключевых задач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3726D81-30E1-41EA-985F-FB1ECB7BB447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4A52E-BB88-410A-8A11-466E17640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726D81-30E1-41EA-985F-FB1ECB7BB447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726D81-30E1-41EA-985F-FB1ECB7BB447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3726D81-30E1-41EA-985F-FB1ECB7BB447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28596" y="0"/>
          <a:ext cx="8358246" cy="485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164307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Подготовлен сектором экономики и финансов Администрации Романовского сельского поселения</a:t>
            </a:r>
          </a:p>
          <a:p>
            <a:endParaRPr lang="ru-RU" sz="2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2023 году, тыс. рублей</a:t>
            </a:r>
            <a:endParaRPr lang="ru-RU" sz="2400" i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Динамика поступлений                                                                                       налога на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доходы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физических лиц в местный бюджет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001156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Динамика поступлений                                                                     налога на имущество</a:t>
            </a:r>
            <a:br>
              <a:rPr lang="ru-RU" sz="2400" b="1" i="1" dirty="0" smtClean="0">
                <a:solidFill>
                  <a:srgbClr val="0070C0"/>
                </a:solidFill>
              </a:rPr>
            </a:br>
            <a:r>
              <a:rPr lang="ru-RU" sz="2400" b="1" i="1" dirty="0" smtClean="0">
                <a:solidFill>
                  <a:srgbClr val="0070C0"/>
                </a:solidFill>
              </a:rPr>
              <a:t> физических лиц в местный бюджет</a:t>
            </a:r>
            <a:endParaRPr lang="ru-RU" sz="2400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Динамика поступлений земельного налога в местный бюджет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Динамика поступлений государственной пошлины в местный бюджет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Динамика поступлений доходов                                                          от использования имущества в местный бюджет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Динамика поступлений штрафов в местный бюджет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358246" cy="9906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Безвозмездные поступления                    из областного бюджета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2786058"/>
          <a:ext cx="8194675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1142985"/>
          <a:ext cx="8286808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808"/>
              </a:tblGrid>
              <a:tr h="24196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Дотации- предоставляются без определенной конкретной цели их использования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2582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Субвенции-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Предоставляются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финансирование «переданных» другим публично-правовым образованием полномочий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Иные межбюджетные трансферты- Предоставляются на условиях долевого 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софинансирования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расходов других бюджетов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772400" cy="114300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РАСХОДЫ БЮДЖЕТА</a:t>
            </a:r>
          </a:p>
        </p:txBody>
      </p:sp>
      <p:sp>
        <p:nvSpPr>
          <p:cNvPr id="37891" name="Таблица 2"/>
          <p:cNvSpPr>
            <a:spLocks noGrp="1" noTextEdit="1"/>
          </p:cNvSpPr>
          <p:nvPr>
            <p:ph type="tbl" idx="1"/>
          </p:nvPr>
        </p:nvSpPr>
        <p:spPr>
          <a:xfrm>
            <a:off x="3786188" y="1857375"/>
            <a:ext cx="2286000" cy="214313"/>
          </a:xfrm>
        </p:spPr>
      </p:sp>
      <p:sp>
        <p:nvSpPr>
          <p:cNvPr id="4" name="Лента лицом вниз 3"/>
          <p:cNvSpPr/>
          <p:nvPr/>
        </p:nvSpPr>
        <p:spPr>
          <a:xfrm>
            <a:off x="714375" y="1643063"/>
            <a:ext cx="8143875" cy="1214437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– выплачиваемые из бюджета денежные средства</a:t>
            </a: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000375" y="3071813"/>
            <a:ext cx="4286250" cy="755650"/>
          </a:xfrm>
          <a:prstGeom prst="flowChartAlternateProcess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РАСХОДЫ БЮДЖЕТА  распределены по:</a:t>
            </a:r>
            <a:endParaRPr lang="ru-RU" sz="240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714375" y="4357688"/>
            <a:ext cx="2214563" cy="1643062"/>
          </a:xfrm>
          <a:prstGeom prst="beve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разделам бюджетной классификации</a:t>
            </a:r>
            <a:endParaRPr lang="ru-RU" sz="16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500438" y="4357688"/>
            <a:ext cx="2143125" cy="1643062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главному распорядителю</a:t>
            </a:r>
            <a:endParaRPr lang="ru-RU" sz="16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6286500" y="4357688"/>
            <a:ext cx="2143125" cy="164306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муниципальным программам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i="1" spc="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                                         Романовского сельского поселения, тыс. </a:t>
            </a:r>
            <a:r>
              <a:rPr lang="ru-RU" sz="2800" b="1" i="1" spc="3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2800" i="1" spc="3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600200"/>
          <a:ext cx="8786874" cy="5114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86766" cy="14630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Основа формирования бюджета Романовского сельского поселения Дубовского района на 2021 год и плановый период 2022 и 2023 годов :</a:t>
            </a:r>
            <a:endParaRPr lang="ru-RU" sz="2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714488"/>
          <a:ext cx="8258204" cy="4469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204"/>
              </a:tblGrid>
              <a:tr h="1351254">
                <a:tc>
                  <a:txBody>
                    <a:bodyPr/>
                    <a:lstStyle/>
                    <a:p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Областной закон «Об областном бюджете на 2021</a:t>
                      </a:r>
                    </a:p>
                    <a:p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и на плановый период 2022 и 2023 годов»</a:t>
                      </a:r>
                    </a:p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Основные направления бюджетной и налоговой политики Романовского сельского поселения на 2021 - 2023 годы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Прогноз социально-экономического развития Романовского сельского поселения на 2021 - 2023годы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latin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Муниципальные программы Романовского сельского поселения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2021 году,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2022 году,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2023 году,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Зачем формировать и исполнять бюджет </a:t>
            </a:r>
            <a:r>
              <a:rPr lang="en-US" sz="2400" b="1" dirty="0" smtClean="0">
                <a:solidFill>
                  <a:srgbClr val="FF0000"/>
                </a:solidFill>
              </a:rPr>
              <a:t>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по программам </a:t>
            </a:r>
            <a:r>
              <a:rPr lang="en-US" sz="2400" b="1" dirty="0" smtClean="0">
                <a:solidFill>
                  <a:srgbClr val="FF0000"/>
                </a:solidFill>
              </a:rPr>
              <a:t>? 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8915" name="Таблица 2"/>
          <p:cNvSpPr>
            <a:spLocks noGrp="1" noTextEdit="1"/>
          </p:cNvSpPr>
          <p:nvPr>
            <p:ph type="tbl" idx="1"/>
          </p:nvPr>
        </p:nvSpPr>
        <p:spPr>
          <a:xfrm>
            <a:off x="7143750" y="2500313"/>
            <a:ext cx="2143125" cy="428625"/>
          </a:xfrm>
        </p:spPr>
      </p:sp>
      <p:sp>
        <p:nvSpPr>
          <p:cNvPr id="4" name="12-конечная звезда 3"/>
          <p:cNvSpPr/>
          <p:nvPr/>
        </p:nvSpPr>
        <p:spPr>
          <a:xfrm>
            <a:off x="714375" y="2286000"/>
            <a:ext cx="1571625" cy="1285875"/>
          </a:xfrm>
          <a:prstGeom prst="star12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ЦЕЛЬ</a:t>
            </a:r>
            <a:endParaRPr lang="ru-RU" dirty="0">
              <a:latin typeface="+mj-lt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86063" y="1714500"/>
            <a:ext cx="1285875" cy="642938"/>
          </a:xfrm>
          <a:prstGeom prst="flowChartAlternateProcess">
            <a:avLst/>
          </a:prstGeom>
          <a:solidFill>
            <a:srgbClr val="2203A5"/>
          </a:solidFill>
          <a:ln>
            <a:solidFill>
              <a:srgbClr val="2203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786063" y="2500313"/>
            <a:ext cx="1285875" cy="684212"/>
          </a:xfrm>
          <a:prstGeom prst="flowChartAlternateProcess">
            <a:avLst/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857500" y="3286125"/>
            <a:ext cx="1214438" cy="714375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1607344" y="2893219"/>
            <a:ext cx="1785938" cy="0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1"/>
          </p:cNvCxnSpPr>
          <p:nvPr/>
        </p:nvCxnSpPr>
        <p:spPr>
          <a:xfrm>
            <a:off x="2286000" y="2928938"/>
            <a:ext cx="428625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5003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500313" y="378618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2148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2148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42148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4572000" y="1643063"/>
            <a:ext cx="571500" cy="71437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5357813" y="2500313"/>
            <a:ext cx="571500" cy="7143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5357813" y="1643063"/>
            <a:ext cx="571500" cy="7143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6215063" y="2500313"/>
            <a:ext cx="571500" cy="7143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6143625" y="1643063"/>
            <a:ext cx="571500" cy="71437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3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6215063" y="3357563"/>
            <a:ext cx="571500" cy="714375"/>
          </a:xfrm>
          <a:prstGeom prst="ellipse">
            <a:avLst/>
          </a:prstGeom>
          <a:solidFill>
            <a:srgbClr val="E87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5429250" y="3357563"/>
            <a:ext cx="571500" cy="714375"/>
          </a:xfrm>
          <a:prstGeom prst="ellipse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4572000" y="2500313"/>
            <a:ext cx="571500" cy="714375"/>
          </a:xfrm>
          <a:prstGeom prst="ellipse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4643438" y="3357563"/>
            <a:ext cx="571500" cy="7143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507206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5857875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507206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9293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5143500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59293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авая фигурная скобка 61"/>
          <p:cNvSpPr/>
          <p:nvPr/>
        </p:nvSpPr>
        <p:spPr>
          <a:xfrm>
            <a:off x="6858000" y="1857375"/>
            <a:ext cx="428625" cy="2000250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</p:txBody>
      </p:sp>
      <p:sp>
        <p:nvSpPr>
          <p:cNvPr id="63" name="Багетная рамка 62"/>
          <p:cNvSpPr/>
          <p:nvPr/>
        </p:nvSpPr>
        <p:spPr>
          <a:xfrm>
            <a:off x="7286625" y="2357438"/>
            <a:ext cx="1714500" cy="1042987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+mj-lt"/>
              </a:rPr>
              <a:t>Показатели эффективности</a:t>
            </a:r>
            <a:endParaRPr lang="ru-RU" sz="1400" dirty="0">
              <a:latin typeface="+mj-lt"/>
            </a:endParaRPr>
          </a:p>
        </p:txBody>
      </p:sp>
      <p:sp>
        <p:nvSpPr>
          <p:cNvPr id="38944" name="Прямоугольник 64"/>
          <p:cNvSpPr>
            <a:spLocks noChangeArrowheads="1"/>
          </p:cNvSpPr>
          <p:nvPr/>
        </p:nvSpPr>
        <p:spPr bwMode="auto">
          <a:xfrm>
            <a:off x="928688" y="4357688"/>
            <a:ext cx="8072437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Основные преимущества программного бюджета:</a:t>
            </a:r>
          </a:p>
          <a:p>
            <a:pPr eaLnBrk="0" hangingPunct="0"/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установление ответственности каждого распорядителя бюджетных средств на конкретный результат его деятельности;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возможность оценки реальных результатов деятельности в детализации до услуг, работ, мероприятий;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- возможность оценки эффективности работы учреждений в процессе выполнения целей, муниципальных заданий</a:t>
            </a:r>
            <a:endParaRPr lang="ru-RU" sz="1600" b="1">
              <a:solidFill>
                <a:srgbClr val="61006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бюджета , формируемые в рамках муниципальных программ и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расходы ,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году, тыс.рублей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году, тыс.рублей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году, тыс.рублей</a:t>
            </a:r>
            <a:endParaRPr lang="ru-RU" sz="20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 eaLnBrk="1" hangingPunct="1"/>
            <a:r>
              <a:rPr lang="ru-RU" sz="3200" b="1" i="1" dirty="0" smtClean="0">
                <a:solidFill>
                  <a:schemeClr val="tx1"/>
                </a:solidFill>
              </a:rPr>
              <a:t>Численность населения Романовского сельского поселения</a:t>
            </a:r>
          </a:p>
        </p:txBody>
      </p:sp>
      <p:graphicFrame>
        <p:nvGraphicFramePr>
          <p:cNvPr id="233524" name="Group 52"/>
          <p:cNvGraphicFramePr>
            <a:graphicFrameLocks noGrp="1"/>
          </p:cNvGraphicFramePr>
          <p:nvPr>
            <p:ph type="tbl" idx="1"/>
          </p:nvPr>
        </p:nvGraphicFramePr>
        <p:xfrm>
          <a:off x="914400" y="1600200"/>
          <a:ext cx="7772400" cy="3933192"/>
        </p:xfrm>
        <a:graphic>
          <a:graphicData uri="http://schemas.openxmlformats.org/drawingml/2006/table">
            <a:tbl>
              <a:tblPr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a:tblPr>
              <a:tblGrid>
                <a:gridCol w="3886200"/>
                <a:gridCol w="3886200"/>
              </a:tblGrid>
              <a:tr h="6048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667 человек  - 3 населенных пункта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Романов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  467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Моисеев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  109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Донской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91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905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18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Площадь территории Романовского сельского поселения –  92,5 кв.км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286676" cy="537192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Основные понятия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914400" y="4071938"/>
          <a:ext cx="7943880" cy="2415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1940"/>
                <a:gridCol w="3971940"/>
              </a:tblGrid>
              <a:tr h="64294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Доходы бюджета – поступающие в бюджет денежные средства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Расходы бюджета – выплачиваемые из бюджета денежные средства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28698">
                <a:tc gridSpan="2">
                  <a:txBody>
                    <a:bodyPr/>
                    <a:lstStyle/>
                    <a:p>
                      <a:pPr algn="ctr"/>
                      <a:endParaRPr lang="ru-RU" sz="800" b="1" dirty="0" smtClean="0">
                        <a:latin typeface="+mj-lt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+mj-lt"/>
                        </a:rPr>
                        <a:t>Дефицит бюджета </a:t>
                      </a:r>
                      <a:r>
                        <a:rPr lang="ru-RU" dirty="0" smtClean="0">
                          <a:latin typeface="+mj-lt"/>
                        </a:rPr>
                        <a:t>– превышение расходов бюджета над его доходами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latin typeface="+mj-lt"/>
                        </a:rPr>
                        <a:t>Профицит</a:t>
                      </a:r>
                      <a:r>
                        <a:rPr lang="ru-RU" b="1" dirty="0" smtClean="0">
                          <a:latin typeface="+mj-lt"/>
                        </a:rPr>
                        <a:t> бюджета </a:t>
                      </a:r>
                      <a:r>
                        <a:rPr lang="ru-RU" dirty="0" smtClean="0">
                          <a:latin typeface="+mj-lt"/>
                        </a:rPr>
                        <a:t>– превышение доходов бюджета над расходами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43392">
                <a:tc gridSpan="2">
                  <a:txBody>
                    <a:bodyPr/>
                    <a:lstStyle/>
                    <a:p>
                      <a:endParaRPr lang="ru-RU" sz="900" b="1" dirty="0" smtClean="0">
                        <a:latin typeface="+mj-lt"/>
                      </a:endParaRPr>
                    </a:p>
                    <a:p>
                      <a:pPr algn="l"/>
                      <a:r>
                        <a:rPr lang="ru-RU" b="1" dirty="0" smtClean="0">
                          <a:latin typeface="+mj-lt"/>
                        </a:rPr>
                        <a:t>Важно:</a:t>
                      </a:r>
                      <a:r>
                        <a:rPr lang="ru-RU" baseline="0" dirty="0" smtClean="0">
                          <a:latin typeface="+mj-lt"/>
                        </a:rPr>
                        <a:t> Обязательное требование, предъявляемое к составлению и                        утверждению бюджета – это его сбалансированность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9711" name="Picture 4" descr="D: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1142985"/>
            <a:ext cx="7215238" cy="2857519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358246" cy="146304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на 2021 год и плановый период 2022 и 2023 годов направлен на решение следующих ключевых задач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85720" y="1600200"/>
          <a:ext cx="8401080" cy="4782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1080"/>
              </a:tblGrid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>
                          <a:solidFill>
                            <a:schemeClr val="tx1"/>
                          </a:solidFill>
                        </a:rPr>
          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          </a:r>
                      <a:endParaRPr lang="ru-RU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эффективности бюджетной политики, в том числе за счет роста эффективности бюджетных расходов, обеспечение </a:t>
                      </a:r>
                      <a:r>
                        <a:rPr lang="ru-RU" sz="2000" b="0" i="0" kern="1200" baseline="0" dirty="0" err="1" smtClean="0"/>
                        <a:t>адресности</a:t>
                      </a:r>
                      <a:r>
                        <a:rPr lang="ru-RU" sz="2000" b="0" i="0" kern="1200" baseline="0" dirty="0" smtClean="0"/>
                        <a:t> социальной помощи, проведение структурных реформ в социальной сфере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2005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соответствие финансовых возможностей поселения ключевым направлениям развития</a:t>
                      </a:r>
                      <a:endParaRPr lang="ru-RU" sz="2000" b="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роли бюджетной политики для поддержки экономического роста</a:t>
                      </a:r>
                      <a:endParaRPr lang="ru-RU" sz="2000" b="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прозрачности и открытости бюджетного процесса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Бюджетный процесс-ЭТО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sz="quarter" idx="1"/>
          </p:nvPr>
        </p:nvSpPr>
        <p:spPr>
          <a:xfrm>
            <a:off x="3786188" y="3571875"/>
            <a:ext cx="2214562" cy="428625"/>
          </a:xfrm>
        </p:spPr>
        <p:txBody>
          <a:bodyPr>
            <a:normAutofit fontScale="92500" lnSpcReduction="20000"/>
          </a:bodyPr>
          <a:lstStyle/>
          <a:p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85813" y="1357298"/>
            <a:ext cx="4857750" cy="114301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Формирование</a:t>
            </a:r>
          </a:p>
        </p:txBody>
      </p:sp>
      <p:sp>
        <p:nvSpPr>
          <p:cNvPr id="5" name="Овал 4"/>
          <p:cNvSpPr/>
          <p:nvPr/>
        </p:nvSpPr>
        <p:spPr>
          <a:xfrm>
            <a:off x="1928813" y="2357430"/>
            <a:ext cx="4643437" cy="105728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Рассмотрение</a:t>
            </a:r>
          </a:p>
        </p:txBody>
      </p:sp>
      <p:sp>
        <p:nvSpPr>
          <p:cNvPr id="6" name="Овал 5"/>
          <p:cNvSpPr/>
          <p:nvPr/>
        </p:nvSpPr>
        <p:spPr>
          <a:xfrm>
            <a:off x="3143250" y="3429000"/>
            <a:ext cx="4357688" cy="1071563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+mj-lt"/>
              </a:rPr>
              <a:t>Утверждение</a:t>
            </a:r>
          </a:p>
        </p:txBody>
      </p:sp>
      <p:sp>
        <p:nvSpPr>
          <p:cNvPr id="7" name="Овал 6"/>
          <p:cNvSpPr/>
          <p:nvPr/>
        </p:nvSpPr>
        <p:spPr>
          <a:xfrm>
            <a:off x="3786188" y="4643438"/>
            <a:ext cx="4714875" cy="105727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Исполнение</a:t>
            </a:r>
          </a:p>
        </p:txBody>
      </p:sp>
      <p:sp>
        <p:nvSpPr>
          <p:cNvPr id="8" name="Овал 7"/>
          <p:cNvSpPr/>
          <p:nvPr/>
        </p:nvSpPr>
        <p:spPr>
          <a:xfrm>
            <a:off x="4714875" y="5786438"/>
            <a:ext cx="4429125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Составление и утверждение отчета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4214813" y="2143125"/>
            <a:ext cx="357187" cy="500063"/>
          </a:xfrm>
          <a:prstGeom prst="downArrow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143500" y="3071813"/>
            <a:ext cx="357188" cy="500062"/>
          </a:xfrm>
          <a:prstGeom prst="downArrow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000750" y="4214813"/>
            <a:ext cx="357188" cy="571500"/>
          </a:xfrm>
          <a:prstGeom prst="downArrow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786563" y="5357813"/>
            <a:ext cx="285750" cy="500062"/>
          </a:xfrm>
          <a:prstGeom prst="downArrow">
            <a:avLst>
              <a:gd name="adj1" fmla="val 64712"/>
              <a:gd name="adj2" fmla="val 50000"/>
            </a:avLst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Доходы бюджета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785813" y="1571625"/>
          <a:ext cx="7901014" cy="49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1014"/>
              </a:tblGrid>
              <a:tr h="49292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Лента лицом вверх 4"/>
          <p:cNvSpPr/>
          <p:nvPr/>
        </p:nvSpPr>
        <p:spPr>
          <a:xfrm>
            <a:off x="714375" y="1571625"/>
            <a:ext cx="8286750" cy="1000125"/>
          </a:xfrm>
          <a:prstGeom prst="ribbon2">
            <a:avLst>
              <a:gd name="adj1" fmla="val 16667"/>
              <a:gd name="adj2" fmla="val 7417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Доходы бюджета – поступающие в бюджет средства</a:t>
            </a: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571500" y="3286125"/>
            <a:ext cx="3000375" cy="3286125"/>
          </a:xfrm>
          <a:prstGeom prst="verticalScroll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Налоговые доходы</a:t>
            </a:r>
          </a:p>
          <a:p>
            <a:pPr>
              <a:defRPr/>
            </a:pPr>
            <a:endParaRPr lang="ru-RU" sz="13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Поступления от уплаты федеральных, региональных и местных налогов и сборов, предусмотренных Налоговым Кодексом Российской Федерации, законодательством Ростовской области и решениями Собрания депутатов </a:t>
            </a:r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Романовского сельского </a:t>
            </a: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поселения</a:t>
            </a: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3286125" y="3286125"/>
            <a:ext cx="2928938" cy="3286125"/>
          </a:xfrm>
          <a:prstGeom prst="verticalScroll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Неналоговые доходы</a:t>
            </a:r>
          </a:p>
          <a:p>
            <a:pPr eaLnBrk="0" hangingPunct="0">
              <a:defRPr/>
            </a:pPr>
            <a:endParaRPr lang="ru-RU" sz="1600" b="1">
              <a:solidFill>
                <a:srgbClr val="74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Платежи, которые включают в себя: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доходы от использования и продажи имущества;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платные услуги казенных учреждений;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штрафы за нарушение законодательства;</a:t>
            </a:r>
          </a:p>
          <a:p>
            <a:pPr eaLnBrk="0" hangingPunct="0">
              <a:buFontTx/>
              <a:buChar char="-"/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иные неналоговые доходы</a:t>
            </a:r>
          </a:p>
          <a:p>
            <a:pPr eaLnBrk="0" hangingPunct="0">
              <a:defRPr/>
            </a:pPr>
            <a:endParaRPr lang="ru-RU" sz="130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-"/>
              <a:defRPr/>
            </a:pPr>
            <a:endParaRPr lang="ru-RU" sz="130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6072188" y="3286125"/>
            <a:ext cx="2786062" cy="3286125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Безвозмездные поступления</a:t>
            </a:r>
          </a:p>
          <a:p>
            <a:pPr>
              <a:defRPr/>
            </a:pPr>
            <a:endParaRPr lang="ru-RU" sz="16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Поступление в местный бюджет из областного бюджета межбюджетных трансфертов в виде дотаций, субвенций и иных межбюджетных трансфертов</a:t>
            </a: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</p:txBody>
      </p:sp>
      <p:sp>
        <p:nvSpPr>
          <p:cNvPr id="34829" name="Rectangle 1"/>
          <p:cNvSpPr>
            <a:spLocks noChangeArrowheads="1"/>
          </p:cNvSpPr>
          <p:nvPr/>
        </p:nvSpPr>
        <p:spPr bwMode="auto">
          <a:xfrm>
            <a:off x="0" y="0"/>
            <a:ext cx="2730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Н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857375" y="2643188"/>
            <a:ext cx="428625" cy="571500"/>
          </a:xfrm>
          <a:prstGeom prst="downArrow">
            <a:avLst/>
          </a:prstGeom>
          <a:solidFill>
            <a:srgbClr val="0845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572000" y="2571750"/>
            <a:ext cx="428625" cy="571500"/>
          </a:xfrm>
          <a:prstGeom prst="downArrow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358063" y="2643188"/>
            <a:ext cx="428625" cy="571500"/>
          </a:xfrm>
          <a:prstGeom prst="downArrow">
            <a:avLst/>
          </a:prstGeom>
          <a:solidFill>
            <a:srgbClr val="0030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характеристики проекта решения Собрания депутатов</a:t>
            </a:r>
            <a:b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Романовского сельского поселения Дубовского района на 2021 год и плановый период 2022 и 2023 годов, 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1714487"/>
          <a:ext cx="8143932" cy="491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1571636"/>
                <a:gridCol w="1643074"/>
                <a:gridCol w="1214446"/>
              </a:tblGrid>
              <a:tr h="64008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2021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2023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Доходы,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5136,6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4878,9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4909,6</a:t>
                      </a:r>
                      <a:endParaRPr lang="ru-RU" dirty="0"/>
                    </a:p>
                  </a:txBody>
                  <a:tcPr/>
                </a:tc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 них: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707,8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714,7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722,7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4428,8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4164,2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4186,9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5136,6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4878,9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4909,6</a:t>
                      </a:r>
                      <a:endParaRPr lang="ru-RU" dirty="0"/>
                    </a:p>
                  </a:txBody>
                  <a:tcPr/>
                </a:tc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Дефицит (-),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профицит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(+)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Источники финансирования дефицита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2021 году, тыс. рублей</a:t>
            </a:r>
            <a:endParaRPr lang="ru-RU" sz="2400" i="1" dirty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2022 году, тыс. рублей</a:t>
            </a:r>
            <a:endParaRPr lang="ru-RU" sz="24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3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33191</TotalTime>
  <Words>778</Words>
  <Application>Microsoft Office PowerPoint</Application>
  <PresentationFormat>Экран (4:3)</PresentationFormat>
  <Paragraphs>188</Paragraphs>
  <Slides>28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Обычная</vt:lpstr>
      <vt:lpstr>Слайд 1</vt:lpstr>
      <vt:lpstr>Основа формирования бюджета Романовского сельского поселения Дубовского района на 2021 год и плановый период 2022 и 2023 годов :</vt:lpstr>
      <vt:lpstr>Основные понятия</vt:lpstr>
      <vt:lpstr>Бюджет на 2021 год и плановый период 2022 и 2023 годов направлен на решение следующих ключевых задач</vt:lpstr>
      <vt:lpstr>Бюджетный процесс-ЭТО</vt:lpstr>
      <vt:lpstr>Доходы бюджета</vt:lpstr>
      <vt:lpstr>Основные характеристики проекта решения Собрания депутатов «О бюджете Романовского сельского поселения Дубовского района на 2021 год и плановый период 2022 и 2023 годов, тыс.рублей </vt:lpstr>
      <vt:lpstr>Структура налоговых и неналоговых доходов бюджета Романовского сельского поселения Дубовского района в 2021 году, тыс. рублей</vt:lpstr>
      <vt:lpstr>Структура налоговых и неналоговых доходов бюджета Романовского сельского поселения Дубовского района в 2022 году, тыс. рублей</vt:lpstr>
      <vt:lpstr>Структура налоговых и неналоговых доходов бюджета Романовского сельского поселения Дубовского района в 2023 году, тыс. рублей</vt:lpstr>
      <vt:lpstr>Динамика поступлений                                                                                       налога на доходы физических лиц в местный бюджет</vt:lpstr>
      <vt:lpstr>Динамика поступлений                                                                     налога на имущество  физических лиц в местный бюджет</vt:lpstr>
      <vt:lpstr>Динамика поступлений земельного налога в местный бюджет</vt:lpstr>
      <vt:lpstr>Динамика поступлений государственной пошлины в местный бюджет</vt:lpstr>
      <vt:lpstr>Динамика поступлений доходов                                                          от использования имущества в местный бюджет</vt:lpstr>
      <vt:lpstr>Динамика поступлений штрафов в местный бюджет</vt:lpstr>
      <vt:lpstr>Безвозмездные поступления                    из областного бюджета</vt:lpstr>
      <vt:lpstr>РАСХОДЫ БЮДЖЕТА</vt:lpstr>
      <vt:lpstr>Динамика расходов бюджета                                          Романовского сельского поселения, тыс. руб</vt:lpstr>
      <vt:lpstr>Структура расходов бюджета в 2021 году, тыс.руб.</vt:lpstr>
      <vt:lpstr>Структура расходов бюджета в 2022 году, тыс.руб.</vt:lpstr>
      <vt:lpstr>Структура расходов бюджета в 2023 году, тыс.руб.</vt:lpstr>
      <vt:lpstr>Зачем формировать и исполнять бюджет                               по программам ? </vt:lpstr>
      <vt:lpstr>Расходы бюджета , формируемые в рамках муниципальных программ и непрограммные расходы , тыс. руб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2021 году,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2022 году,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2023 году, тыс.рублей</vt:lpstr>
      <vt:lpstr>Численность населения Романовского сельского поселения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Романовского сельского поселения на 2014-2016 год</dc:title>
  <dc:creator>1</dc:creator>
  <cp:lastModifiedBy>Пользователь</cp:lastModifiedBy>
  <cp:revision>277</cp:revision>
  <dcterms:created xsi:type="dcterms:W3CDTF">2014-05-16T12:09:48Z</dcterms:created>
  <dcterms:modified xsi:type="dcterms:W3CDTF">2021-01-14T13:37:37Z</dcterms:modified>
</cp:coreProperties>
</file>