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0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68" r:id="rId20"/>
    <p:sldId id="262" r:id="rId21"/>
    <p:sldId id="278" r:id="rId22"/>
    <p:sldId id="279" r:id="rId23"/>
    <p:sldId id="276" r:id="rId24"/>
    <p:sldId id="265" r:id="rId25"/>
    <p:sldId id="270" r:id="rId26"/>
    <p:sldId id="280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639,4тыс.рублей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249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639,4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125,6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351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374,9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125.6</c:v>
                </c:pt>
                <c:pt idx="1">
                  <c:v>29.4</c:v>
                </c:pt>
                <c:pt idx="2">
                  <c:v>374.9</c:v>
                </c:pt>
                <c:pt idx="3">
                  <c:v>1</c:v>
                </c:pt>
                <c:pt idx="4">
                  <c:v>105.8</c:v>
                </c:pt>
                <c:pt idx="5">
                  <c:v>2.7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941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20754636394976E-2"/>
          <c:y val="0.10877683053056519"/>
          <c:w val="0.60064969019515801"/>
          <c:h val="0.620962844666160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3896.5</c:v>
                </c:pt>
                <c:pt idx="1">
                  <c:v>2973.6</c:v>
                </c:pt>
                <c:pt idx="2">
                  <c:v>3861.5</c:v>
                </c:pt>
                <c:pt idx="3">
                  <c:v>4203.2</c:v>
                </c:pt>
                <c:pt idx="4">
                  <c:v>4294.8999999999996</c:v>
                </c:pt>
                <c:pt idx="5">
                  <c:v>2204.3000000000002</c:v>
                </c:pt>
                <c:pt idx="6">
                  <c:v>2071.6999999999998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70.099999999999994</c:v>
                </c:pt>
                <c:pt idx="1">
                  <c:v>69.5</c:v>
                </c:pt>
                <c:pt idx="2">
                  <c:v>77.3</c:v>
                </c:pt>
                <c:pt idx="3">
                  <c:v>83.5</c:v>
                </c:pt>
                <c:pt idx="4">
                  <c:v>81.599999999999994</c:v>
                </c:pt>
                <c:pt idx="5" formatCode="0.0">
                  <c:v>83.1</c:v>
                </c:pt>
                <c:pt idx="6">
                  <c:v>88.2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851.3</c:v>
                </c:pt>
                <c:pt idx="1">
                  <c:v>153.6</c:v>
                </c:pt>
                <c:pt idx="2">
                  <c:v>51.5</c:v>
                </c:pt>
                <c:pt idx="3">
                  <c:v>27.3</c:v>
                </c:pt>
                <c:pt idx="4">
                  <c:v>56.2</c:v>
                </c:pt>
                <c:pt idx="5">
                  <c:v>56.2</c:v>
                </c:pt>
                <c:pt idx="6">
                  <c:v>56.2</c:v>
                </c:pt>
              </c:numCache>
            </c:numRef>
          </c:val>
        </c:ser>
        <c:shape val="cylinder"/>
        <c:axId val="116012928"/>
        <c:axId val="116014464"/>
        <c:axId val="92103552"/>
      </c:bar3DChart>
      <c:catAx>
        <c:axId val="116012928"/>
        <c:scaling>
          <c:orientation val="minMax"/>
        </c:scaling>
        <c:axPos val="b"/>
        <c:tickLblPos val="nextTo"/>
        <c:crossAx val="116014464"/>
        <c:crosses val="autoZero"/>
        <c:auto val="1"/>
        <c:lblAlgn val="ctr"/>
        <c:lblOffset val="100"/>
      </c:catAx>
      <c:valAx>
        <c:axId val="116014464"/>
        <c:scaling>
          <c:orientation val="minMax"/>
        </c:scaling>
        <c:axPos val="l"/>
        <c:majorGridlines/>
        <c:numFmt formatCode="General" sourceLinked="1"/>
        <c:tickLblPos val="nextTo"/>
        <c:crossAx val="116012928"/>
        <c:crosses val="autoZero"/>
        <c:crossBetween val="between"/>
      </c:valAx>
      <c:serAx>
        <c:axId val="92103552"/>
        <c:scaling>
          <c:orientation val="minMax"/>
        </c:scaling>
        <c:axPos val="b"/>
        <c:tickLblPos val="nextTo"/>
        <c:crossAx val="116014464"/>
        <c:crosses val="autoZero"/>
      </c:serAx>
    </c:plotArea>
    <c:legend>
      <c:legendPos val="r"/>
      <c:layout>
        <c:manualLayout>
          <c:xMode val="edge"/>
          <c:yMode val="edge"/>
          <c:x val="0.689586835353446"/>
          <c:y val="9.7518396802391327E-2"/>
          <c:w val="0.30111444322075037"/>
          <c:h val="0.3639406521416097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08519145387204"/>
          <c:y val="5.4661016949152576E-2"/>
          <c:w val="0.55407977040253165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4529,9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1">
                  <c:v>4529.8999999999996</c:v>
                </c:pt>
                <c:pt idx="2">
                  <c:v>4465.2</c:v>
                </c:pt>
                <c:pt idx="3" formatCode="0.0">
                  <c:v>3900.2</c:v>
                </c:pt>
                <c:pt idx="4" formatCode="0.0">
                  <c:v>5322.4</c:v>
                </c:pt>
                <c:pt idx="5">
                  <c:v>4990.5</c:v>
                </c:pt>
                <c:pt idx="6">
                  <c:v>2924.4</c:v>
                </c:pt>
                <c:pt idx="7">
                  <c:v>2817.9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711,5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1">
                  <c:v>641.4</c:v>
                </c:pt>
                <c:pt idx="2">
                  <c:v>142.80000000000001</c:v>
                </c:pt>
                <c:pt idx="3">
                  <c:v>437.1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1">
                  <c:v>70.099999999999994</c:v>
                </c:pt>
                <c:pt idx="2">
                  <c:v>69.5</c:v>
                </c:pt>
                <c:pt idx="3">
                  <c:v>77.3</c:v>
                </c:pt>
                <c:pt idx="4">
                  <c:v>83.5</c:v>
                </c:pt>
                <c:pt idx="5">
                  <c:v>81.599999999999994</c:v>
                </c:pt>
                <c:pt idx="6">
                  <c:v>83.1</c:v>
                </c:pt>
                <c:pt idx="7">
                  <c:v>88.2</c:v>
                </c:pt>
              </c:numCache>
            </c:numRef>
          </c:val>
        </c:ser>
        <c:axId val="116219904"/>
        <c:axId val="116221440"/>
      </c:barChart>
      <c:catAx>
        <c:axId val="116219904"/>
        <c:scaling>
          <c:orientation val="minMax"/>
        </c:scaling>
        <c:axPos val="b"/>
        <c:numFmt formatCode="General" sourceLinked="1"/>
        <c:tickLblPos val="nextTo"/>
        <c:crossAx val="116221440"/>
        <c:crosses val="autoZero"/>
        <c:auto val="1"/>
        <c:lblAlgn val="ctr"/>
        <c:lblOffset val="100"/>
      </c:catAx>
      <c:valAx>
        <c:axId val="116221440"/>
        <c:scaling>
          <c:orientation val="minMax"/>
        </c:scaling>
        <c:axPos val="l"/>
        <c:majorGridlines/>
        <c:numFmt formatCode="General" sourceLinked="1"/>
        <c:tickLblPos val="nextTo"/>
        <c:crossAx val="116219904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5072,1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889"/>
          <c:y val="3.555021026946932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5073,9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3791.1</c:v>
                </c:pt>
                <c:pt idx="1">
                  <c:v>81.400000000000006</c:v>
                </c:pt>
                <c:pt idx="2" formatCode="General">
                  <c:v>21.1</c:v>
                </c:pt>
                <c:pt idx="3" formatCode="General">
                  <c:v>80.2</c:v>
                </c:pt>
                <c:pt idx="4" formatCode="General">
                  <c:v>386.1</c:v>
                </c:pt>
                <c:pt idx="5" formatCode="General">
                  <c:v>11.6</c:v>
                </c:pt>
                <c:pt idx="6" formatCode="General">
                  <c:v>545.6</c:v>
                </c:pt>
                <c:pt idx="7">
                  <c:v>155</c:v>
                </c:pt>
                <c:pt idx="8" formatCode="General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35"/>
          <c:y val="2.1609825202542472E-2"/>
          <c:w val="0.33250006907031415"/>
          <c:h val="0.97292184809346283"/>
        </c:manualLayout>
      </c:layout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3007,5</a:t>
            </a:r>
            <a:endParaRPr lang="ru-RU" dirty="0"/>
          </a:p>
          <a:p>
            <a:pPr>
              <a:defRPr/>
            </a:pPr>
            <a:r>
              <a:rPr lang="ru-RU" dirty="0"/>
              <a:t>тыс.рублей</a:t>
            </a:r>
          </a:p>
        </c:rich>
      </c:tx>
      <c:layout>
        <c:manualLayout>
          <c:xMode val="edge"/>
          <c:yMode val="edge"/>
          <c:x val="5.6773449371460109E-2"/>
          <c:y val="2.244834460506443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0">
                  <c:v>2455.5</c:v>
                </c:pt>
                <c:pt idx="1">
                  <c:v>82.9</c:v>
                </c:pt>
                <c:pt idx="2">
                  <c:v>0</c:v>
                </c:pt>
                <c:pt idx="3">
                  <c:v>56.2</c:v>
                </c:pt>
                <c:pt idx="4">
                  <c:v>0</c:v>
                </c:pt>
                <c:pt idx="5">
                  <c:v>0</c:v>
                </c:pt>
                <c:pt idx="6">
                  <c:v>412.9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35"/>
          <c:y val="2.1609825202542451E-2"/>
          <c:w val="0.33250006907031415"/>
          <c:h val="0.92837550483448561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2906,1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7.4514067750876933E-2"/>
          <c:y val="2.7075715111882219E-2"/>
        </c:manualLayout>
      </c:layout>
      <c:spPr>
        <a:solidFill>
          <a:schemeClr val="accent2">
            <a:lumMod val="60000"/>
            <a:lumOff val="40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2349</c:v>
                </c:pt>
                <c:pt idx="1">
                  <c:v>88</c:v>
                </c:pt>
                <c:pt idx="2">
                  <c:v>0</c:v>
                </c:pt>
                <c:pt idx="3">
                  <c:v>56.2</c:v>
                </c:pt>
                <c:pt idx="4">
                  <c:v>0</c:v>
                </c:pt>
                <c:pt idx="5">
                  <c:v>0</c:v>
                </c:pt>
                <c:pt idx="6">
                  <c:v>412.9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35"/>
          <c:y val="5.8875864052565794E-3"/>
          <c:w val="0.33250006907031415"/>
          <c:h val="0.97292184809346283"/>
        </c:manualLayout>
      </c:layout>
    </c:legend>
    <c:plotVisOnly val="1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946525375916813"/>
          <c:y val="5.1836158192090385E-2"/>
          <c:w val="0.5478103613216565"/>
          <c:h val="0.8197408692557498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4962.1000000000004</c:v>
                </c:pt>
                <c:pt idx="4">
                  <c:v>4990.2</c:v>
                </c:pt>
                <c:pt idx="5" formatCode="0.0">
                  <c:v>2850.9</c:v>
                </c:pt>
                <c:pt idx="6">
                  <c:v>2676.7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76.7</c:v>
                </c:pt>
                <c:pt idx="4">
                  <c:v>81.900000000000006</c:v>
                </c:pt>
                <c:pt idx="5">
                  <c:v>156.6</c:v>
                </c:pt>
                <c:pt idx="6">
                  <c:v>229.4</c:v>
                </c:pt>
              </c:numCache>
            </c:numRef>
          </c:val>
        </c:ser>
        <c:shape val="cylinder"/>
        <c:axId val="117454720"/>
        <c:axId val="117456256"/>
        <c:axId val="0"/>
      </c:bar3DChart>
      <c:catAx>
        <c:axId val="117454720"/>
        <c:scaling>
          <c:orientation val="minMax"/>
        </c:scaling>
        <c:axPos val="b"/>
        <c:numFmt formatCode="General" sourceLinked="1"/>
        <c:tickLblPos val="nextTo"/>
        <c:crossAx val="117456256"/>
        <c:crosses val="autoZero"/>
        <c:auto val="1"/>
        <c:lblAlgn val="ctr"/>
        <c:lblOffset val="100"/>
      </c:catAx>
      <c:valAx>
        <c:axId val="117456256"/>
        <c:scaling>
          <c:orientation val="minMax"/>
        </c:scaling>
        <c:axPos val="l"/>
        <c:majorGridlines/>
        <c:numFmt formatCode="0.0" sourceLinked="1"/>
        <c:tickLblPos val="nextTo"/>
        <c:crossAx val="117454720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4990,2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4990,2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Охрана окружающей среды</c:v>
                </c:pt>
                <c:pt idx="5">
                  <c:v>Развитие транспортной системы</c:v>
                </c:pt>
                <c:pt idx="6">
                  <c:v>Энергоэффективность и развитие энергетики</c:v>
                </c:pt>
                <c:pt idx="7">
                  <c:v>Муниципальная политика</c:v>
                </c:pt>
                <c:pt idx="8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9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10">
                  <c:v>Содействие занятости населения</c:v>
                </c:pt>
                <c:pt idx="11">
                  <c:v>Развитие физической культуры и спорта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300</c:v>
                </c:pt>
                <c:pt idx="1">
                  <c:v>2</c:v>
                </c:pt>
                <c:pt idx="2">
                  <c:v>19.100000000000001</c:v>
                </c:pt>
                <c:pt idx="3">
                  <c:v>545.6</c:v>
                </c:pt>
                <c:pt idx="4">
                  <c:v>41</c:v>
                </c:pt>
                <c:pt idx="5">
                  <c:v>56.2</c:v>
                </c:pt>
                <c:pt idx="6">
                  <c:v>5.5</c:v>
                </c:pt>
                <c:pt idx="7">
                  <c:v>3932.2</c:v>
                </c:pt>
                <c:pt idx="8">
                  <c:v>0</c:v>
                </c:pt>
                <c:pt idx="9">
                  <c:v>29</c:v>
                </c:pt>
                <c:pt idx="10">
                  <c:v>59.6</c:v>
                </c:pt>
                <c:pt idx="1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87E-2"/>
          <c:w val="0.33243511227763284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2850,9 </a:t>
            </a: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34394672888111211"/>
          <c:y val="9.6618357487922701E-3"/>
        </c:manualLayout>
      </c:layout>
    </c:title>
    <c:plotArea>
      <c:layout>
        <c:manualLayout>
          <c:layoutTarget val="inner"/>
          <c:xMode val="edge"/>
          <c:yMode val="edge"/>
          <c:x val="0.13558022261106251"/>
          <c:y val="0.11722222222222242"/>
          <c:w val="0.65350308641975363"/>
          <c:h val="0.41676918102628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2850,9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412.9</c:v>
                </c:pt>
                <c:pt idx="4" formatCode="General">
                  <c:v>56.2</c:v>
                </c:pt>
                <c:pt idx="5" formatCode="General">
                  <c:v>2381.8000000000002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117632384"/>
        <c:axId val="117638272"/>
      </c:barChart>
      <c:catAx>
        <c:axId val="117632384"/>
        <c:scaling>
          <c:orientation val="minMax"/>
        </c:scaling>
        <c:axPos val="b"/>
        <c:tickLblPos val="nextTo"/>
        <c:crossAx val="117638272"/>
        <c:crosses val="autoZero"/>
        <c:auto val="1"/>
        <c:lblAlgn val="ctr"/>
        <c:lblOffset val="100"/>
      </c:catAx>
      <c:valAx>
        <c:axId val="117638272"/>
        <c:scaling>
          <c:orientation val="minMax"/>
        </c:scaling>
        <c:axPos val="l"/>
        <c:majorGridlines/>
        <c:numFmt formatCode="General" sourceLinked="1"/>
        <c:tickLblPos val="nextTo"/>
        <c:crossAx val="1176323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2676,7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тыс.рублей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2676,7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412.9</c:v>
                </c:pt>
                <c:pt idx="4" formatCode="General">
                  <c:v>56.2</c:v>
                </c:pt>
                <c:pt idx="5" formatCode="General">
                  <c:v>2207.6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117682944"/>
        <c:axId val="117684480"/>
        <c:axId val="0"/>
      </c:bar3DChart>
      <c:catAx>
        <c:axId val="117682944"/>
        <c:scaling>
          <c:orientation val="minMax"/>
        </c:scaling>
        <c:axPos val="b"/>
        <c:tickLblPos val="nextTo"/>
        <c:crossAx val="117684480"/>
        <c:crosses val="autoZero"/>
        <c:auto val="1"/>
        <c:lblAlgn val="ctr"/>
        <c:lblOffset val="100"/>
      </c:catAx>
      <c:valAx>
        <c:axId val="117684480"/>
        <c:scaling>
          <c:orientation val="minMax"/>
        </c:scaling>
        <c:axPos val="l"/>
        <c:majorGridlines/>
        <c:numFmt formatCode="General" sourceLinked="1"/>
        <c:tickLblPos val="nextTo"/>
        <c:crossAx val="117682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694E-2"/>
          <c:w val="0.33271689997083809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663,9 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283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663,9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136,4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406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4.7088558374647607E-2"/>
                  <c:y val="-0.134123457671343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374,9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136.4</c:v>
                </c:pt>
                <c:pt idx="1">
                  <c:v>43</c:v>
                </c:pt>
                <c:pt idx="2">
                  <c:v>374.9</c:v>
                </c:pt>
                <c:pt idx="3">
                  <c:v>1</c:v>
                </c:pt>
                <c:pt idx="4">
                  <c:v>105.8</c:v>
                </c:pt>
                <c:pt idx="5">
                  <c:v>2.8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690,0тыс.рублей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283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690,0 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152,8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406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52,6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374,9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2,9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152.80000000000001</c:v>
                </c:pt>
                <c:pt idx="1">
                  <c:v>52.6</c:v>
                </c:pt>
                <c:pt idx="2">
                  <c:v>374.9</c:v>
                </c:pt>
                <c:pt idx="3">
                  <c:v>1</c:v>
                </c:pt>
                <c:pt idx="4">
                  <c:v>105.8</c:v>
                </c:pt>
                <c:pt idx="5">
                  <c:v>2.9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200.2</c:v>
                </c:pt>
                <c:pt idx="1">
                  <c:v>94.9</c:v>
                </c:pt>
                <c:pt idx="2">
                  <c:v>333.8</c:v>
                </c:pt>
                <c:pt idx="3">
                  <c:v>123.3</c:v>
                </c:pt>
                <c:pt idx="4">
                  <c:v>125.6</c:v>
                </c:pt>
                <c:pt idx="5">
                  <c:v>136.4</c:v>
                </c:pt>
                <c:pt idx="6">
                  <c:v>152.80000000000001</c:v>
                </c:pt>
              </c:numCache>
            </c:numRef>
          </c:val>
          <c:bubble3D val="1"/>
        </c:ser>
        <c:dLbls>
          <c:showVal val="1"/>
        </c:dLbls>
        <c:overlap val="100"/>
        <c:axId val="105860096"/>
        <c:axId val="105861888"/>
      </c:barChart>
      <c:catAx>
        <c:axId val="105860096"/>
        <c:scaling>
          <c:orientation val="minMax"/>
        </c:scaling>
        <c:axPos val="b"/>
        <c:tickLblPos val="nextTo"/>
        <c:crossAx val="105861888"/>
        <c:crosses val="autoZero"/>
        <c:auto val="1"/>
        <c:lblAlgn val="ctr"/>
        <c:lblOffset val="100"/>
      </c:catAx>
      <c:valAx>
        <c:axId val="105861888"/>
        <c:scaling>
          <c:orientation val="minMax"/>
        </c:scaling>
        <c:axPos val="l"/>
        <c:majorGridlines/>
        <c:numFmt formatCode="General" sourceLinked="1"/>
        <c:tickLblPos val="nextTo"/>
        <c:crossAx val="10586009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17.7</c:v>
                </c:pt>
                <c:pt idx="1">
                  <c:v>37.700000000000003</c:v>
                </c:pt>
                <c:pt idx="2">
                  <c:v>41</c:v>
                </c:pt>
                <c:pt idx="3">
                  <c:v>58.6</c:v>
                </c:pt>
                <c:pt idx="4">
                  <c:v>29.4</c:v>
                </c:pt>
                <c:pt idx="5">
                  <c:v>43</c:v>
                </c:pt>
                <c:pt idx="6">
                  <c:v>52.6</c:v>
                </c:pt>
              </c:numCache>
            </c:numRef>
          </c:val>
        </c:ser>
        <c:dLbls>
          <c:showVal val="1"/>
        </c:dLbls>
        <c:shape val="box"/>
        <c:axId val="105846272"/>
        <c:axId val="105847808"/>
        <c:axId val="0"/>
      </c:bar3DChart>
      <c:catAx>
        <c:axId val="105846272"/>
        <c:scaling>
          <c:orientation val="minMax"/>
        </c:scaling>
        <c:axPos val="b"/>
        <c:tickLblPos val="nextTo"/>
        <c:crossAx val="105847808"/>
        <c:crosses val="autoZero"/>
        <c:auto val="1"/>
        <c:lblAlgn val="ctr"/>
        <c:lblOffset val="100"/>
      </c:catAx>
      <c:valAx>
        <c:axId val="105847808"/>
        <c:scaling>
          <c:orientation val="minMax"/>
        </c:scaling>
        <c:axPos val="l"/>
        <c:majorGridlines/>
        <c:numFmt formatCode="General" sourceLinked="1"/>
        <c:tickLblPos val="nextTo"/>
        <c:crossAx val="10584627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600" b="1" i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side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sideWall>
    <c:back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350.9</c:v>
                </c:pt>
                <c:pt idx="1">
                  <c:v>514.6</c:v>
                </c:pt>
                <c:pt idx="2">
                  <c:v>403</c:v>
                </c:pt>
                <c:pt idx="3">
                  <c:v>416.6</c:v>
                </c:pt>
                <c:pt idx="4">
                  <c:v>374.9</c:v>
                </c:pt>
                <c:pt idx="5">
                  <c:v>374.9</c:v>
                </c:pt>
                <c:pt idx="6">
                  <c:v>374.9</c:v>
                </c:pt>
              </c:numCache>
            </c:numRef>
          </c:val>
        </c:ser>
        <c:shape val="cone"/>
        <c:axId val="115940736"/>
        <c:axId val="115942528"/>
        <c:axId val="0"/>
      </c:bar3DChart>
      <c:catAx>
        <c:axId val="11594073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15942528"/>
        <c:crosses val="autoZero"/>
        <c:auto val="1"/>
        <c:lblAlgn val="ctr"/>
        <c:lblOffset val="100"/>
      </c:catAx>
      <c:valAx>
        <c:axId val="1159425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11594073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1"/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0.8</c:v>
                </c:pt>
                <c:pt idx="1">
                  <c:v>1.4</c:v>
                </c:pt>
                <c:pt idx="2">
                  <c:v>1.3</c:v>
                </c:pt>
                <c:pt idx="3">
                  <c:v>1.7</c:v>
                </c:pt>
                <c:pt idx="4" formatCode="0.0">
                  <c:v>1</c:v>
                </c:pt>
                <c:pt idx="5" formatCode="0.0">
                  <c:v>1</c:v>
                </c:pt>
                <c:pt idx="6" formatCode="0.0">
                  <c:v>1</c:v>
                </c:pt>
              </c:numCache>
            </c:numRef>
          </c:val>
        </c:ser>
        <c:shape val="cylinder"/>
        <c:axId val="115976064"/>
        <c:axId val="115977600"/>
        <c:axId val="0"/>
      </c:bar3DChart>
      <c:catAx>
        <c:axId val="115976064"/>
        <c:scaling>
          <c:orientation val="minMax"/>
        </c:scaling>
        <c:axPos val="b"/>
        <c:tickLblPos val="nextTo"/>
        <c:crossAx val="115977600"/>
        <c:crosses val="autoZero"/>
        <c:auto val="1"/>
        <c:lblAlgn val="ctr"/>
        <c:lblOffset val="100"/>
      </c:catAx>
      <c:valAx>
        <c:axId val="115977600"/>
        <c:scaling>
          <c:orientation val="minMax"/>
        </c:scaling>
        <c:axPos val="l"/>
        <c:majorGridlines/>
        <c:numFmt formatCode="General" sourceLinked="1"/>
        <c:tickLblPos val="nextTo"/>
        <c:crossAx val="11597606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4">
                    <a:shade val="22000"/>
                    <a:satMod val="160000"/>
                  </a:schemeClr>
                  <a:schemeClr val="accent4">
                    <a:shade val="45000"/>
                    <a:satMod val="100000"/>
                  </a:schemeClr>
                </a:duotone>
              </a:blip>
              <a:tile tx="0" ty="0" sx="65000" sy="65000" flip="none" algn="ctr"/>
            </a:blipFill>
            <a:ln w="25400">
              <a:noFill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43.3</c:v>
                </c:pt>
                <c:pt idx="1">
                  <c:v>84.4</c:v>
                </c:pt>
                <c:pt idx="2">
                  <c:v>102.6</c:v>
                </c:pt>
                <c:pt idx="3">
                  <c:v>106.1</c:v>
                </c:pt>
                <c:pt idx="4">
                  <c:v>105.8</c:v>
                </c:pt>
                <c:pt idx="5">
                  <c:v>105.8</c:v>
                </c:pt>
                <c:pt idx="6">
                  <c:v>105.8</c:v>
                </c:pt>
              </c:numCache>
            </c:numRef>
          </c:val>
        </c:ser>
        <c:axId val="115863552"/>
        <c:axId val="115865088"/>
      </c:barChart>
      <c:catAx>
        <c:axId val="115863552"/>
        <c:scaling>
          <c:orientation val="minMax"/>
        </c:scaling>
        <c:axPos val="l"/>
        <c:numFmt formatCode="0%" sourceLinked="1"/>
        <c:tickLblPos val="nextTo"/>
        <c:crossAx val="115865088"/>
        <c:crosses val="autoZero"/>
        <c:auto val="1"/>
        <c:lblAlgn val="ctr"/>
        <c:lblOffset val="100"/>
      </c:catAx>
      <c:valAx>
        <c:axId val="115865088"/>
        <c:scaling>
          <c:orientation val="minMax"/>
        </c:scaling>
        <c:axPos val="b"/>
        <c:numFmt formatCode="General" sourceLinked="1"/>
        <c:tickLblPos val="nextTo"/>
        <c:crossAx val="115863552"/>
        <c:crosses val="autoZero"/>
        <c:crossBetween val="between"/>
      </c:valAx>
    </c:plotArea>
    <c:legend>
      <c:legendPos val="r"/>
      <c:layout/>
    </c:legend>
    <c:plotVisOnly val="1"/>
  </c:chart>
  <c:spPr>
    <a:blipFill>
      <a:blip xmlns:r="http://schemas.openxmlformats.org/officeDocument/2006/relationships" r:embed="rId1">
        <a:duotone>
          <a:schemeClr val="accent3">
            <a:tint val="30000"/>
            <a:satMod val="300000"/>
          </a:schemeClr>
          <a:schemeClr val="accent3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accent3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8.5</c:v>
                </c:pt>
                <c:pt idx="2">
                  <c:v>5.4</c:v>
                </c:pt>
                <c:pt idx="3">
                  <c:v>39.9</c:v>
                </c:pt>
                <c:pt idx="4">
                  <c:v>2.7</c:v>
                </c:pt>
                <c:pt idx="5">
                  <c:v>2.8</c:v>
                </c:pt>
                <c:pt idx="6">
                  <c:v>2.9</c:v>
                </c:pt>
              </c:numCache>
            </c:numRef>
          </c:val>
        </c:ser>
        <c:shape val="box"/>
        <c:axId val="115898624"/>
        <c:axId val="115908608"/>
        <c:axId val="0"/>
      </c:bar3DChart>
      <c:catAx>
        <c:axId val="115898624"/>
        <c:scaling>
          <c:orientation val="minMax"/>
        </c:scaling>
        <c:axPos val="l"/>
        <c:tickLblPos val="nextTo"/>
        <c:crossAx val="115908608"/>
        <c:crosses val="autoZero"/>
        <c:auto val="1"/>
        <c:lblAlgn val="ctr"/>
        <c:lblOffset val="100"/>
      </c:catAx>
      <c:valAx>
        <c:axId val="115908608"/>
        <c:scaling>
          <c:orientation val="minMax"/>
        </c:scaling>
        <c:axPos val="b"/>
        <c:majorGridlines/>
        <c:numFmt formatCode="General" sourceLinked="1"/>
        <c:tickLblPos val="nextTo"/>
        <c:crossAx val="11589862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1385-4934-44D6-9350-8B4ED28F6464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02C39-D0D5-4A2E-B7A1-798E2D21B41D}">
      <dgm:prSet/>
      <dgm:spPr/>
      <dgm:t>
        <a:bodyPr/>
        <a:lstStyle/>
        <a:p>
          <a:pPr rtl="0"/>
          <a:r>
            <a:rPr lang="ru-RU" i="1" baseline="0" dirty="0" smtClean="0"/>
            <a:t/>
          </a:r>
          <a:br>
            <a:rPr lang="ru-RU" i="1" baseline="0" dirty="0" smtClean="0"/>
          </a:br>
          <a:r>
            <a:rPr lang="ru-RU" i="1" baseline="0" dirty="0" smtClean="0"/>
            <a:t>Бюджет </a:t>
          </a:r>
          <a:r>
            <a:rPr lang="ru-RU" baseline="0" dirty="0" smtClean="0"/>
            <a:t> </a:t>
          </a:r>
          <a:r>
            <a:rPr lang="ru-RU" i="1" baseline="0" dirty="0" smtClean="0"/>
            <a:t>Романовского  сельского поселения                                                  на 2020 год и плановый период 2021 и 2022 годов</a:t>
          </a:r>
          <a:endParaRPr lang="ru-RU" i="1" baseline="0" dirty="0"/>
        </a:p>
      </dgm:t>
    </dgm:pt>
    <dgm:pt modelId="{E1388B24-2B1C-4A2C-8DA2-66913392E263}" type="parTrans" cxnId="{68D9F24B-C3DC-490C-81CC-266FC7B299AA}">
      <dgm:prSet/>
      <dgm:spPr/>
      <dgm:t>
        <a:bodyPr/>
        <a:lstStyle/>
        <a:p>
          <a:endParaRPr lang="ru-RU"/>
        </a:p>
      </dgm:t>
    </dgm:pt>
    <dgm:pt modelId="{B0BED560-3124-41B0-97D0-291A2B4684BA}" type="sibTrans" cxnId="{68D9F24B-C3DC-490C-81CC-266FC7B299AA}">
      <dgm:prSet/>
      <dgm:spPr/>
      <dgm:t>
        <a:bodyPr/>
        <a:lstStyle/>
        <a:p>
          <a:endParaRPr lang="ru-RU"/>
        </a:p>
      </dgm:t>
    </dgm:pt>
    <dgm:pt modelId="{E0F2C138-7077-4ADB-979C-53079BFAF595}" type="pres">
      <dgm:prSet presAssocID="{879C1385-4934-44D6-9350-8B4ED28F6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A68C3-DC56-423A-B716-B90465C93F4D}" type="pres">
      <dgm:prSet presAssocID="{879C1385-4934-44D6-9350-8B4ED28F6464}" presName="bkgdShp" presStyleLbl="alignAccFollowNode1" presStyleIdx="0" presStyleCnt="1"/>
      <dgm:spPr/>
    </dgm:pt>
    <dgm:pt modelId="{C7AFC819-AB20-4626-A568-6A70C753C5F1}" type="pres">
      <dgm:prSet presAssocID="{879C1385-4934-44D6-9350-8B4ED28F6464}" presName="linComp" presStyleCnt="0"/>
      <dgm:spPr/>
    </dgm:pt>
    <dgm:pt modelId="{EBECDD02-9C23-40E2-979A-A4BD81304FC1}" type="pres">
      <dgm:prSet presAssocID="{7C602C39-D0D5-4A2E-B7A1-798E2D21B41D}" presName="compNode" presStyleCnt="0"/>
      <dgm:spPr/>
    </dgm:pt>
    <dgm:pt modelId="{107D1A0C-B718-4BF8-9D70-0FDD65EB1ADF}" type="pres">
      <dgm:prSet presAssocID="{7C602C39-D0D5-4A2E-B7A1-798E2D21B41D}" presName="node" presStyleLbl="node1" presStyleIdx="0" presStyleCnt="1" custScaleY="72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24401-1078-46D8-9555-FAB4B4570471}" type="pres">
      <dgm:prSet presAssocID="{7C602C39-D0D5-4A2E-B7A1-798E2D21B41D}" presName="invisiNode" presStyleLbl="node1" presStyleIdx="0" presStyleCnt="1"/>
      <dgm:spPr/>
    </dgm:pt>
    <dgm:pt modelId="{4185344B-9B79-4CFB-85FD-BBAF1E1E257C}" type="pres">
      <dgm:prSet presAssocID="{7C602C39-D0D5-4A2E-B7A1-798E2D21B41D}" presName="imagNode" presStyleLbl="fgImgPlace1" presStyleIdx="0" presStyleCnt="1" custScaleY="173360" custLinFactNeighborX="446" custLinFactNeighborY="11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14D28ED2-54C7-4D0F-93F9-977B5C884CBD}" type="presOf" srcId="{7C602C39-D0D5-4A2E-B7A1-798E2D21B41D}" destId="{107D1A0C-B718-4BF8-9D70-0FDD65EB1ADF}" srcOrd="0" destOrd="0" presId="urn:microsoft.com/office/officeart/2005/8/layout/pList2"/>
    <dgm:cxn modelId="{68D9F24B-C3DC-490C-81CC-266FC7B299AA}" srcId="{879C1385-4934-44D6-9350-8B4ED28F6464}" destId="{7C602C39-D0D5-4A2E-B7A1-798E2D21B41D}" srcOrd="0" destOrd="0" parTransId="{E1388B24-2B1C-4A2C-8DA2-66913392E263}" sibTransId="{B0BED560-3124-41B0-97D0-291A2B4684BA}"/>
    <dgm:cxn modelId="{2AA51B67-3E25-4A36-92DA-CE681F153E74}" type="presOf" srcId="{879C1385-4934-44D6-9350-8B4ED28F6464}" destId="{E0F2C138-7077-4ADB-979C-53079BFAF595}" srcOrd="0" destOrd="0" presId="urn:microsoft.com/office/officeart/2005/8/layout/pList2"/>
    <dgm:cxn modelId="{536EB4AD-7609-4DE3-B8D1-739870A6BF4A}" type="presParOf" srcId="{E0F2C138-7077-4ADB-979C-53079BFAF595}" destId="{79CA68C3-DC56-423A-B716-B90465C93F4D}" srcOrd="0" destOrd="0" presId="urn:microsoft.com/office/officeart/2005/8/layout/pList2"/>
    <dgm:cxn modelId="{0FA2A139-1EEA-406F-AE93-05B7B560837C}" type="presParOf" srcId="{E0F2C138-7077-4ADB-979C-53079BFAF595}" destId="{C7AFC819-AB20-4626-A568-6A70C753C5F1}" srcOrd="1" destOrd="0" presId="urn:microsoft.com/office/officeart/2005/8/layout/pList2"/>
    <dgm:cxn modelId="{2D32A006-23B6-4442-AB98-636F7DC493F1}" type="presParOf" srcId="{C7AFC819-AB20-4626-A568-6A70C753C5F1}" destId="{EBECDD02-9C23-40E2-979A-A4BD81304FC1}" srcOrd="0" destOrd="0" presId="urn:microsoft.com/office/officeart/2005/8/layout/pList2"/>
    <dgm:cxn modelId="{906C7289-0306-4709-9CD1-B5C9563AEC8A}" type="presParOf" srcId="{EBECDD02-9C23-40E2-979A-A4BD81304FC1}" destId="{107D1A0C-B718-4BF8-9D70-0FDD65EB1ADF}" srcOrd="0" destOrd="0" presId="urn:microsoft.com/office/officeart/2005/8/layout/pList2"/>
    <dgm:cxn modelId="{AF58A7A1-159F-438C-9CA8-AFE64D069C3D}" type="presParOf" srcId="{EBECDD02-9C23-40E2-979A-A4BD81304FC1}" destId="{CA224401-1078-46D8-9555-FAB4B4570471}" srcOrd="1" destOrd="0" presId="urn:microsoft.com/office/officeart/2005/8/layout/pList2"/>
    <dgm:cxn modelId="{0FEE9DAD-3326-44E0-9309-11A410828B45}" type="presParOf" srcId="{EBECDD02-9C23-40E2-979A-A4BD81304FC1}" destId="{4185344B-9B79-4CFB-85FD-BBAF1E1E257C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0.16563</cdr:x>
      <cdr:y>0.42267</cdr:y>
    </cdr:from>
    <cdr:to>
      <cdr:x>0.27722</cdr:x>
      <cdr:y>0.62606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29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0"/>
          <a:ext cx="8358246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2022 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Динамика поступлений                                                                                       налога на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доходы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физических лиц в местный бюджет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00115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Динамика поступлений                                                                     налога на имущество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 физических лиц в местный бюджет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Динамика поступлений земельного налога в местный бюджет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поступлений государственной пошлины в местный бюджет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доходов                                                          от использования имущества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штрафов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9906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Безвозмездные поступления                    из областного бюджета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2786058"/>
          <a:ext cx="81946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5"/>
          <a:ext cx="828680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/>
              </a:tblGrid>
              <a:tr h="2419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Дотации- предоставляются без определенной конкретной цели их использования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5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Субвенции-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Предоставляются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финансирование «переданных» другим публично-правовым образованием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трансферты- Предоставляются на условиях долевого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расходов других бюджетов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2020 год и плановый период 2021 и 2022 годов :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8258204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Областной закон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«Об областном бюджете на 2020</a:t>
                      </a: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2021 и 2022 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2018 - 2020 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2019 - 2021годы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2020 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2021 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2022году,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2020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2021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2022 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783 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560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116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107человек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071938"/>
          <a:ext cx="794388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2020 год и плановый период 2021 и 2022 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rgbClr val="6EF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Собрания депутатов</a:t>
            </a:r>
            <a:b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2020 год и плановый период 2021 и 2022 годов,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571636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5072,1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2906,1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690,0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4432,7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2343,6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2216,1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5072,1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2906,1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2020 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2021 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32804</TotalTime>
  <Words>777</Words>
  <Application>Microsoft Office PowerPoint</Application>
  <PresentationFormat>Экран (4:3)</PresentationFormat>
  <Paragraphs>187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Обычная</vt:lpstr>
      <vt:lpstr>Слайд 1</vt:lpstr>
      <vt:lpstr>Основа формирования бюджета Романовского сельского поселения Дубовского района на 2020 год и плановый период 2021 и 2022 годов :</vt:lpstr>
      <vt:lpstr>Основные понятия</vt:lpstr>
      <vt:lpstr>Бюджет на 2020 год и плановый период 2021 и 2022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решения Собрания депутатов «О бюджете Романовского сельского поселения Дубовского района на 2020 год и плановый период 2021 и 2022 годов, тыс.рублей </vt:lpstr>
      <vt:lpstr>Структура налоговых и неналоговых доходов бюджета Романовского сельского поселения Дубовского района в 2020 году, тыс. рублей</vt:lpstr>
      <vt:lpstr>Структура налоговых и неналоговых доходов бюджета Романовского сельского поселения Дубовского района в 2021 году, тыс. рублей</vt:lpstr>
      <vt:lpstr>Структура налоговых и неналоговых доходов бюджета Романовского сельского поселения Дубовского района в 2022 году, тыс. рублей</vt:lpstr>
      <vt:lpstr>Динамика поступлений                                                                                       налога на доходы физических лиц в местный бюджет</vt:lpstr>
      <vt:lpstr>Динамика поступлений                                                                     налога на имущество  физических лиц в местный бюджет</vt:lpstr>
      <vt:lpstr>Динамика поступлений земельного налога в местный бюджет</vt:lpstr>
      <vt:lpstr>Динамика поступлений государственной пошлины в местный бюджет</vt:lpstr>
      <vt:lpstr>Динамика поступлений доходов                                                          от использования имущества в местный бюджет</vt:lpstr>
      <vt:lpstr>Динамика поступлений штрафов в местный бюджет</vt:lpstr>
      <vt:lpstr>Безвозмездные поступления                    из областного бюджета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2020 году, тыс.руб.</vt:lpstr>
      <vt:lpstr>Структура расходов бюджета в 2021 году, тыс.руб.</vt:lpstr>
      <vt:lpstr>Структура расходов бюджета в 2022году,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2020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2021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2022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242</cp:revision>
  <dcterms:created xsi:type="dcterms:W3CDTF">2014-05-16T12:09:48Z</dcterms:created>
  <dcterms:modified xsi:type="dcterms:W3CDTF">2020-01-22T11:21:31Z</dcterms:modified>
</cp:coreProperties>
</file>