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6"/>
  </p:notes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  <p:sldId id="278" r:id="rId9"/>
    <p:sldId id="279" r:id="rId10"/>
    <p:sldId id="280" r:id="rId11"/>
    <p:sldId id="281" r:id="rId12"/>
    <p:sldId id="282" r:id="rId13"/>
    <p:sldId id="283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2" autoAdjust="0"/>
    <p:restoredTop sz="94709" autoAdjust="0"/>
  </p:normalViewPr>
  <p:slideViewPr>
    <p:cSldViewPr>
      <p:cViewPr varScale="1">
        <p:scale>
          <a:sx n="65" d="100"/>
          <a:sy n="65" d="100"/>
        </p:scale>
        <p:origin x="-144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безвоздмездные поступления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dLbls>
            <c:showVal val="1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4923.5</c:v>
                </c:pt>
                <c:pt idx="1">
                  <c:v>4120.3</c:v>
                </c:pt>
                <c:pt idx="2">
                  <c:v>4550.8</c:v>
                </c:pt>
                <c:pt idx="3">
                  <c:v>4409.3</c:v>
                </c:pt>
                <c:pt idx="4">
                  <c:v>4618.9000000000005</c:v>
                </c:pt>
                <c:pt idx="5">
                  <c:v>4817.9000000000005</c:v>
                </c:pt>
                <c:pt idx="6">
                  <c:v>3196.7</c:v>
                </c:pt>
                <c:pt idx="7">
                  <c:v>4412.1000000000004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Lbls>
            <c:showVal val="1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672.8</c:v>
                </c:pt>
                <c:pt idx="1">
                  <c:v>700.8</c:v>
                </c:pt>
                <c:pt idx="2">
                  <c:v>814.2</c:v>
                </c:pt>
                <c:pt idx="3">
                  <c:v>922.8</c:v>
                </c:pt>
                <c:pt idx="4">
                  <c:v>1409.6</c:v>
                </c:pt>
                <c:pt idx="5">
                  <c:v>904.3</c:v>
                </c:pt>
                <c:pt idx="6">
                  <c:v>1400</c:v>
                </c:pt>
                <c:pt idx="7">
                  <c:v>887.1</c:v>
                </c:pt>
              </c:numCache>
            </c:numRef>
          </c:val>
        </c:ser>
        <c:shape val="cylinder"/>
        <c:axId val="100489088"/>
        <c:axId val="100490624"/>
        <c:axId val="0"/>
      </c:bar3DChart>
      <c:catAx>
        <c:axId val="100489088"/>
        <c:scaling>
          <c:orientation val="minMax"/>
        </c:scaling>
        <c:axPos val="b"/>
        <c:numFmt formatCode="General" sourceLinked="1"/>
        <c:tickLblPos val="nextTo"/>
        <c:crossAx val="100490624"/>
        <c:crosses val="autoZero"/>
        <c:auto val="1"/>
        <c:lblAlgn val="ctr"/>
        <c:lblOffset val="100"/>
      </c:catAx>
      <c:valAx>
        <c:axId val="100490624"/>
        <c:scaling>
          <c:orientation val="minMax"/>
        </c:scaling>
        <c:axPos val="l"/>
        <c:majorGridlines/>
        <c:numFmt formatCode="General" sourceLinked="1"/>
        <c:tickLblPos val="nextTo"/>
        <c:crossAx val="10048908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perspective val="30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культура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</c:spPr>
          <c:dLbls>
            <c:spPr>
              <a:solidFill>
                <a:schemeClr val="accent6">
                  <a:lumMod val="20000"/>
                  <a:lumOff val="80000"/>
                </a:schemeClr>
              </a:solidFill>
            </c:spPr>
            <c:showVal val="1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844.3</c:v>
                </c:pt>
                <c:pt idx="1">
                  <c:v>906.1</c:v>
                </c:pt>
                <c:pt idx="2">
                  <c:v>1103.5</c:v>
                </c:pt>
                <c:pt idx="3">
                  <c:v>985.2</c:v>
                </c:pt>
                <c:pt idx="4">
                  <c:v>1129.4000000000001</c:v>
                </c:pt>
                <c:pt idx="5">
                  <c:v>1239.4000000000001</c:v>
                </c:pt>
                <c:pt idx="6">
                  <c:v>780.1</c:v>
                </c:pt>
                <c:pt idx="7">
                  <c:v>777.8</c:v>
                </c:pt>
              </c:numCache>
            </c:numRef>
          </c:val>
        </c:ser>
        <c:shape val="cylinder"/>
        <c:axId val="110717568"/>
        <c:axId val="110719360"/>
        <c:axId val="0"/>
      </c:bar3DChart>
      <c:catAx>
        <c:axId val="11071756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10719360"/>
        <c:crosses val="autoZero"/>
        <c:auto val="1"/>
        <c:lblAlgn val="ctr"/>
        <c:lblOffset val="100"/>
      </c:catAx>
      <c:valAx>
        <c:axId val="11071936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10717568"/>
        <c:crosses val="autoZero"/>
        <c:crossBetween val="between"/>
      </c:valAx>
      <c:spPr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title>
      <c:layout/>
    </c:title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муниципальные целевые программы</c:v>
                </c:pt>
              </c:strCache>
            </c:strRef>
          </c:tx>
          <c:dLbls>
            <c:showVal val="1"/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Лист1!$B$2:$B$8</c:f>
              <c:numCache>
                <c:formatCode>0.0</c:formatCode>
                <c:ptCount val="7"/>
                <c:pt idx="0" formatCode="General">
                  <c:v>1956.8</c:v>
                </c:pt>
                <c:pt idx="1">
                  <c:v>2085</c:v>
                </c:pt>
                <c:pt idx="2" formatCode="General">
                  <c:v>2204.9</c:v>
                </c:pt>
                <c:pt idx="3" formatCode="General">
                  <c:v>2195.4</c:v>
                </c:pt>
                <c:pt idx="4" formatCode="General">
                  <c:v>2612.6</c:v>
                </c:pt>
                <c:pt idx="5" formatCode="General">
                  <c:v>1374.2</c:v>
                </c:pt>
                <c:pt idx="6" formatCode="General">
                  <c:v>1249.2</c:v>
                </c:pt>
              </c:numCache>
            </c:numRef>
          </c:val>
        </c:ser>
        <c:shape val="box"/>
        <c:axId val="109061248"/>
        <c:axId val="109062784"/>
        <c:axId val="0"/>
      </c:bar3DChart>
      <c:catAx>
        <c:axId val="109061248"/>
        <c:scaling>
          <c:orientation val="minMax"/>
        </c:scaling>
        <c:axPos val="b"/>
        <c:numFmt formatCode="General" sourceLinked="1"/>
        <c:tickLblPos val="nextTo"/>
        <c:crossAx val="109062784"/>
        <c:crosses val="autoZero"/>
        <c:auto val="1"/>
        <c:lblAlgn val="ctr"/>
        <c:lblOffset val="100"/>
      </c:catAx>
      <c:valAx>
        <c:axId val="109062784"/>
        <c:scaling>
          <c:orientation val="minMax"/>
        </c:scaling>
        <c:axPos val="l"/>
        <c:majorGridlines/>
        <c:numFmt formatCode="0%" sourceLinked="1"/>
        <c:tickLblPos val="nextTo"/>
        <c:crossAx val="109061248"/>
        <c:crosses val="autoZero"/>
        <c:crossBetween val="between"/>
      </c:valAx>
    </c:plotArea>
    <c:legend>
      <c:legendPos val="r"/>
      <c:layout/>
    </c:legend>
    <c:plotVisOnly val="1"/>
  </c:chart>
  <c:spPr>
    <a:gradFill rotWithShape="1">
      <a:gsLst>
        <a:gs pos="0">
          <a:schemeClr val="accent4">
            <a:tint val="50000"/>
            <a:satMod val="300000"/>
          </a:schemeClr>
        </a:gs>
        <a:gs pos="35000">
          <a:schemeClr val="accent4">
            <a:tint val="37000"/>
            <a:satMod val="300000"/>
          </a:schemeClr>
        </a:gs>
        <a:gs pos="100000">
          <a:schemeClr val="accent4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4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1249,2тыс.руб</a:t>
            </a:r>
            <a:endParaRPr lang="ru-RU" dirty="0"/>
          </a:p>
          <a:p>
            <a:pPr>
              <a:defRPr/>
            </a:pPr>
            <a:endParaRPr lang="en-US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1374,2</c:v>
                </c:pt>
              </c:strCache>
            </c:strRef>
          </c:tx>
          <c:dLbls>
            <c:showVal val="1"/>
            <c:showPercent val="1"/>
            <c:showLeaderLines val="1"/>
          </c:dLbls>
          <c:cat>
            <c:strRef>
              <c:f>Лист1!$A$2:$A$12</c:f>
              <c:strCache>
                <c:ptCount val="11"/>
                <c:pt idx="0">
                  <c:v>Обеспечение качественными жилищно-
коммунальными услугами населения 
Романовского сельского поселения
Дубовского района
</c:v>
                </c:pt>
                <c:pt idx="1">
                  <c:v>Защита населения и территории от чрезвычайных 
ситуаций, обеспечение пожарной безопасности и 
безопасности людей на водных объектах
</c:v>
                </c:pt>
                <c:pt idx="2">
                  <c:v>Развитие культуры и туризма</c:v>
                </c:pt>
                <c:pt idx="3">
                  <c:v>Охрана окружающей среды 
и рациональное природопользование
</c:v>
                </c:pt>
                <c:pt idx="4">
                  <c:v>Развитие транспортной системы</c:v>
                </c:pt>
                <c:pt idx="5">
                  <c:v>Муниципальная политика</c:v>
                </c:pt>
                <c:pt idx="6">
                  <c:v>Управление муниципальными 
финансами и создание условий
для эффективного управления 
муниципальными финансами
</c:v>
                </c:pt>
                <c:pt idx="7">
                  <c:v>Оформление права собственности и использование
 имущества муниципального образования
 «Романовское сельское поселение»
</c:v>
                </c:pt>
                <c:pt idx="8">
                  <c:v>Обеспечение общественного порядка и противодействие преступности</c:v>
                </c:pt>
                <c:pt idx="9">
                  <c:v>Энергоэффективность и развитие энергетики</c:v>
                </c:pt>
                <c:pt idx="10">
                  <c:v>Доступная среда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149.69999999999999</c:v>
                </c:pt>
                <c:pt idx="1">
                  <c:v>4.0999999999999996</c:v>
                </c:pt>
                <c:pt idx="2">
                  <c:v>777.8</c:v>
                </c:pt>
                <c:pt idx="3">
                  <c:v>5.6</c:v>
                </c:pt>
                <c:pt idx="4">
                  <c:v>51.5</c:v>
                </c:pt>
                <c:pt idx="5" formatCode="0.0">
                  <c:v>164.3</c:v>
                </c:pt>
                <c:pt idx="6">
                  <c:v>0</c:v>
                </c:pt>
                <c:pt idx="7" formatCode="0.0">
                  <c:v>11.8</c:v>
                </c:pt>
                <c:pt idx="8">
                  <c:v>1.5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6316746864975262"/>
          <c:y val="1.0801016269907674E-2"/>
          <c:w val="0.33243511227763256"/>
          <c:h val="0.98919890448476544"/>
        </c:manualLayout>
      </c:layout>
      <c:spPr>
        <a:ln>
          <a:solidFill>
            <a:schemeClr val="tx2">
              <a:lumMod val="60000"/>
              <a:lumOff val="40000"/>
            </a:schemeClr>
          </a:solidFill>
        </a:ln>
      </c:spPr>
      <c:txPr>
        <a:bodyPr/>
        <a:lstStyle/>
        <a:p>
          <a:pPr>
            <a:defRPr sz="1000"/>
          </a:pPr>
          <a:endParaRPr lang="ru-RU"/>
        </a:p>
      </c:txPr>
    </c:legend>
    <c:plotVisOnly val="1"/>
  </c:chart>
  <c:spPr>
    <a:gradFill rotWithShape="1">
      <a:gsLst>
        <a:gs pos="0">
          <a:schemeClr val="accent5">
            <a:tint val="50000"/>
            <a:satMod val="300000"/>
          </a:schemeClr>
        </a:gs>
        <a:gs pos="35000">
          <a:schemeClr val="accent5">
            <a:tint val="37000"/>
            <a:satMod val="300000"/>
          </a:schemeClr>
        </a:gs>
        <a:gs pos="100000">
          <a:schemeClr val="accent5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5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bar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собственные  доходы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dLbls>
            <c:spPr>
              <a:solidFill>
                <a:srgbClr val="FFC000"/>
              </a:solidFill>
            </c:spPr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5313.7</c:v>
                </c:pt>
                <c:pt idx="1">
                  <c:v>4800.8</c:v>
                </c:pt>
                <c:pt idx="2">
                  <c:v>4373.6000000000004</c:v>
                </c:pt>
                <c:pt idx="3">
                  <c:v>4748.6000000000004</c:v>
                </c:pt>
              </c:numCache>
            </c:numRef>
          </c:val>
        </c:ser>
        <c:overlap val="100"/>
        <c:axId val="100527488"/>
        <c:axId val="49611904"/>
      </c:barChart>
      <c:catAx>
        <c:axId val="100527488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49611904"/>
        <c:crosses val="autoZero"/>
        <c:auto val="1"/>
        <c:lblAlgn val="ctr"/>
        <c:lblOffset val="100"/>
      </c:catAx>
      <c:valAx>
        <c:axId val="49611904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0052748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>
        <c:manualLayout>
          <c:xMode val="edge"/>
          <c:yMode val="edge"/>
          <c:x val="0.23646567205415114"/>
          <c:y val="1.4035051528162933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2.0576737118386552E-2"/>
          <c:y val="0.14164504122294141"/>
          <c:w val="0.54246051480407054"/>
          <c:h val="0.7573707767572243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887,1</c:v>
                </c:pt>
              </c:strCache>
            </c:strRef>
          </c:tx>
          <c:dLbls>
            <c:spPr>
              <a:solidFill>
                <a:srgbClr val="FFFF00"/>
              </a:solidFill>
            </c:spPr>
            <c:dLblPos val="bestFit"/>
            <c:showVal val="1"/>
            <c:showPercent val="1"/>
            <c:showLeaderLines val="1"/>
          </c:dLbls>
          <c:cat>
            <c:strRef>
              <c:f>Лист1!$A$2:$A$8</c:f>
              <c:strCache>
                <c:ptCount val="7"/>
                <c:pt idx="0">
                  <c:v>налог на доходы физических лиц</c:v>
                </c:pt>
                <c:pt idx="1">
                  <c:v>налог на имущество</c:v>
                </c:pt>
                <c:pt idx="2">
                  <c:v>земельный налог</c:v>
                </c:pt>
                <c:pt idx="3">
                  <c:v>гос.пошлина</c:v>
                </c:pt>
                <c:pt idx="4">
                  <c:v>доходы от аренды земельных участков после разграничения</c:v>
                </c:pt>
                <c:pt idx="5">
                  <c:v>штрафы.санкции</c:v>
                </c:pt>
                <c:pt idx="6">
                  <c:v>доходы от продажи земельных участков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 formatCode="0.0">
                  <c:v>333.8</c:v>
                </c:pt>
                <c:pt idx="1">
                  <c:v>41</c:v>
                </c:pt>
                <c:pt idx="2">
                  <c:v>403</c:v>
                </c:pt>
                <c:pt idx="3">
                  <c:v>1.3</c:v>
                </c:pt>
                <c:pt idx="4">
                  <c:v>102.6</c:v>
                </c:pt>
                <c:pt idx="5" formatCode="0.0">
                  <c:v>5.4</c:v>
                </c:pt>
                <c:pt idx="6">
                  <c:v>0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57963473315835634"/>
          <c:y val="0"/>
          <c:w val="0.41841587235806144"/>
          <c:h val="1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7"/>
  <c:chart>
    <c:title>
      <c:layout/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dLbls>
            <c:showVal val="1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4923.5</c:v>
                </c:pt>
                <c:pt idx="1">
                  <c:v>4120.3</c:v>
                </c:pt>
                <c:pt idx="2">
                  <c:v>4550.8</c:v>
                </c:pt>
                <c:pt idx="3">
                  <c:v>4409.3</c:v>
                </c:pt>
                <c:pt idx="4">
                  <c:v>4618.9000000000005</c:v>
                </c:pt>
                <c:pt idx="5">
                  <c:v>4817.9000000000005</c:v>
                </c:pt>
                <c:pt idx="6">
                  <c:v>3196.7</c:v>
                </c:pt>
                <c:pt idx="7">
                  <c:v>4412.1000000000004</c:v>
                </c:pt>
              </c:numCache>
            </c:numRef>
          </c:val>
        </c:ser>
        <c:shape val="box"/>
        <c:axId val="83897344"/>
        <c:axId val="83907328"/>
        <c:axId val="0"/>
      </c:bar3DChart>
      <c:catAx>
        <c:axId val="83897344"/>
        <c:scaling>
          <c:orientation val="minMax"/>
        </c:scaling>
        <c:axPos val="b"/>
        <c:numFmt formatCode="General" sourceLinked="1"/>
        <c:tickLblPos val="nextTo"/>
        <c:crossAx val="83907328"/>
        <c:crosses val="autoZero"/>
        <c:auto val="1"/>
        <c:lblAlgn val="ctr"/>
        <c:lblOffset val="100"/>
      </c:catAx>
      <c:valAx>
        <c:axId val="83907328"/>
        <c:scaling>
          <c:orientation val="minMax"/>
        </c:scaling>
        <c:axPos val="l"/>
        <c:majorGridlines/>
        <c:numFmt formatCode="General" sourceLinked="1"/>
        <c:tickLblPos val="nextTo"/>
        <c:crossAx val="8389734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 на доходы физических лиц</c:v>
                </c:pt>
              </c:strCache>
            </c:strRef>
          </c:tx>
          <c:spPr>
            <a:solidFill>
              <a:srgbClr val="FF0000"/>
            </a:solidFill>
          </c:spPr>
          <c:dLbls>
            <c:spPr>
              <a:solidFill>
                <a:schemeClr val="tx2">
                  <a:lumMod val="20000"/>
                  <a:lumOff val="80000"/>
                </a:schemeClr>
              </a:solidFill>
            </c:spPr>
            <c:showVal val="1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245.1</c:v>
                </c:pt>
                <c:pt idx="1">
                  <c:v>136.69999999999999</c:v>
                </c:pt>
                <c:pt idx="2">
                  <c:v>151.69999999999999</c:v>
                </c:pt>
                <c:pt idx="3">
                  <c:v>154</c:v>
                </c:pt>
                <c:pt idx="4">
                  <c:v>184.6</c:v>
                </c:pt>
                <c:pt idx="5">
                  <c:v>200.2</c:v>
                </c:pt>
                <c:pt idx="6">
                  <c:v>94.9</c:v>
                </c:pt>
                <c:pt idx="7">
                  <c:v>333.8</c:v>
                </c:pt>
              </c:numCache>
            </c:numRef>
          </c:val>
        </c:ser>
        <c:shape val="pyramid"/>
        <c:axId val="53491200"/>
        <c:axId val="53492736"/>
        <c:axId val="0"/>
      </c:bar3DChart>
      <c:catAx>
        <c:axId val="53491200"/>
        <c:scaling>
          <c:orientation val="minMax"/>
        </c:scaling>
        <c:axPos val="b"/>
        <c:numFmt formatCode="General" sourceLinked="1"/>
        <c:tickLblPos val="nextTo"/>
        <c:crossAx val="53492736"/>
        <c:crosses val="autoZero"/>
        <c:auto val="1"/>
        <c:lblAlgn val="ctr"/>
        <c:lblOffset val="100"/>
      </c:catAx>
      <c:valAx>
        <c:axId val="53492736"/>
        <c:scaling>
          <c:orientation val="minMax"/>
        </c:scaling>
        <c:axPos val="l"/>
        <c:majorGridlines/>
        <c:numFmt formatCode="General" sourceLinked="1"/>
        <c:tickLblPos val="nextTo"/>
        <c:crossAx val="53491200"/>
        <c:crosses val="autoZero"/>
        <c:crossBetween val="between"/>
      </c:valAx>
    </c:plotArea>
    <c:legend>
      <c:legendPos val="r"/>
      <c:layout/>
    </c:legend>
    <c:plotVisOnly val="1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 на имущество</c:v>
                </c:pt>
              </c:strCache>
            </c:strRef>
          </c:tx>
          <c:spPr>
            <a:solidFill>
              <a:srgbClr val="00B050"/>
            </a:solidFill>
          </c:spPr>
          <c:dLbls>
            <c:showVal val="1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280.3</c:v>
                </c:pt>
                <c:pt idx="1">
                  <c:v>450.7</c:v>
                </c:pt>
                <c:pt idx="2">
                  <c:v>481.7</c:v>
                </c:pt>
                <c:pt idx="3">
                  <c:v>443.8</c:v>
                </c:pt>
                <c:pt idx="4">
                  <c:v>447.5</c:v>
                </c:pt>
                <c:pt idx="5">
                  <c:v>369.6</c:v>
                </c:pt>
                <c:pt idx="6">
                  <c:v>552.29999999999995</c:v>
                </c:pt>
                <c:pt idx="7">
                  <c:v>444</c:v>
                </c:pt>
              </c:numCache>
            </c:numRef>
          </c:val>
        </c:ser>
        <c:shape val="cone"/>
        <c:axId val="105318272"/>
        <c:axId val="108831488"/>
        <c:axId val="0"/>
      </c:bar3DChart>
      <c:catAx>
        <c:axId val="105318272"/>
        <c:scaling>
          <c:orientation val="minMax"/>
        </c:scaling>
        <c:axPos val="b"/>
        <c:numFmt formatCode="General" sourceLinked="1"/>
        <c:tickLblPos val="nextTo"/>
        <c:crossAx val="108831488"/>
        <c:crosses val="autoZero"/>
        <c:auto val="1"/>
        <c:lblAlgn val="ctr"/>
        <c:lblOffset val="100"/>
      </c:catAx>
      <c:valAx>
        <c:axId val="108831488"/>
        <c:scaling>
          <c:orientation val="minMax"/>
        </c:scaling>
        <c:axPos val="l"/>
        <c:majorGridlines/>
        <c:numFmt formatCode="General" sourceLinked="1"/>
        <c:tickLblPos val="nextTo"/>
        <c:crossAx val="105318272"/>
        <c:crosses val="autoZero"/>
        <c:crossBetween val="between"/>
      </c:valAx>
    </c:plotArea>
    <c:legend>
      <c:legendPos val="r"/>
      <c:layout/>
    </c:legend>
    <c:plotVisOnly val="1"/>
  </c:chart>
  <c:spPr>
    <a:gradFill rotWithShape="1">
      <a:gsLst>
        <a:gs pos="0">
          <a:schemeClr val="accent4">
            <a:tint val="50000"/>
            <a:satMod val="300000"/>
          </a:schemeClr>
        </a:gs>
        <a:gs pos="35000">
          <a:schemeClr val="accent4">
            <a:tint val="37000"/>
            <a:satMod val="300000"/>
          </a:schemeClr>
        </a:gs>
        <a:gs pos="100000">
          <a:schemeClr val="accent4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4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НД</c:v>
                </c:pt>
              </c:strCache>
            </c:strRef>
          </c:tx>
          <c:cat>
            <c:numRef>
              <c:f>Лист1!$A$2:$A$9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245.1</c:v>
                </c:pt>
                <c:pt idx="1">
                  <c:v>138.69999999999999</c:v>
                </c:pt>
                <c:pt idx="2">
                  <c:v>151.69999999999999</c:v>
                </c:pt>
                <c:pt idx="3" formatCode="0.0">
                  <c:v>154</c:v>
                </c:pt>
                <c:pt idx="4">
                  <c:v>184.6</c:v>
                </c:pt>
                <c:pt idx="5">
                  <c:v>200.2</c:v>
                </c:pt>
                <c:pt idx="6">
                  <c:v>94.9</c:v>
                </c:pt>
                <c:pt idx="7">
                  <c:v>333.8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акцизы</c:v>
                </c:pt>
              </c:strCache>
            </c:strRef>
          </c:tx>
          <c:cat>
            <c:numRef>
              <c:f>Лист1!$A$2:$A$9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 formatCode="0.0">
                  <c:v>111</c:v>
                </c:pt>
                <c:pt idx="4">
                  <c:v>201.6</c:v>
                </c:pt>
                <c:pt idx="5">
                  <c:v>280.3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Совокупных доход</c:v>
                </c:pt>
              </c:strCache>
            </c:strRef>
          </c:tx>
          <c:cat>
            <c:numRef>
              <c:f>Лист1!$A$2:$A$9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Лист1!$D$2:$D$9</c:f>
              <c:numCache>
                <c:formatCode>General</c:formatCode>
                <c:ptCount val="8"/>
                <c:pt idx="0">
                  <c:v>42.4</c:v>
                </c:pt>
                <c:pt idx="1">
                  <c:v>0.30000000000000004</c:v>
                </c:pt>
                <c:pt idx="2">
                  <c:v>36.5</c:v>
                </c:pt>
                <c:pt idx="3">
                  <c:v>58.2</c:v>
                </c:pt>
                <c:pt idx="4">
                  <c:v>454.6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налог на имущество</c:v>
                </c:pt>
              </c:strCache>
            </c:strRef>
          </c:tx>
          <c:cat>
            <c:numRef>
              <c:f>Лист1!$A$2:$A$9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Лист1!$E$2:$E$9</c:f>
              <c:numCache>
                <c:formatCode>General</c:formatCode>
                <c:ptCount val="8"/>
                <c:pt idx="0">
                  <c:v>1.3</c:v>
                </c:pt>
                <c:pt idx="1">
                  <c:v>14.7</c:v>
                </c:pt>
                <c:pt idx="2">
                  <c:v>16.7</c:v>
                </c:pt>
                <c:pt idx="3">
                  <c:v>16.100000000000001</c:v>
                </c:pt>
                <c:pt idx="4">
                  <c:v>14.4</c:v>
                </c:pt>
                <c:pt idx="5">
                  <c:v>17.7</c:v>
                </c:pt>
                <c:pt idx="6">
                  <c:v>37.700000000000003</c:v>
                </c:pt>
                <c:pt idx="7">
                  <c:v>41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земельный налог</c:v>
                </c:pt>
              </c:strCache>
            </c:strRef>
          </c:tx>
          <c:cat>
            <c:numRef>
              <c:f>Лист1!$A$2:$A$9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Лист1!$F$2:$F$9</c:f>
              <c:numCache>
                <c:formatCode>General</c:formatCode>
                <c:ptCount val="8"/>
                <c:pt idx="0" formatCode="0.0">
                  <c:v>241</c:v>
                </c:pt>
                <c:pt idx="1">
                  <c:v>435.9</c:v>
                </c:pt>
                <c:pt idx="2">
                  <c:v>465.1</c:v>
                </c:pt>
                <c:pt idx="3">
                  <c:v>427.7</c:v>
                </c:pt>
                <c:pt idx="4">
                  <c:v>433.1</c:v>
                </c:pt>
                <c:pt idx="5" formatCode="0.0">
                  <c:v>352</c:v>
                </c:pt>
                <c:pt idx="6">
                  <c:v>514.6</c:v>
                </c:pt>
                <c:pt idx="7">
                  <c:v>403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госпошлина</c:v>
                </c:pt>
              </c:strCache>
            </c:strRef>
          </c:tx>
          <c:cat>
            <c:numRef>
              <c:f>Лист1!$A$2:$A$9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Лист1!$G$2:$G$9</c:f>
              <c:numCache>
                <c:formatCode>General</c:formatCode>
                <c:ptCount val="8"/>
                <c:pt idx="0" formatCode="0.0">
                  <c:v>5</c:v>
                </c:pt>
                <c:pt idx="1">
                  <c:v>1.6</c:v>
                </c:pt>
                <c:pt idx="2">
                  <c:v>2.2000000000000002</c:v>
                </c:pt>
                <c:pt idx="3">
                  <c:v>1.5</c:v>
                </c:pt>
                <c:pt idx="4">
                  <c:v>0.8</c:v>
                </c:pt>
                <c:pt idx="5" formatCode="0.0">
                  <c:v>0.8</c:v>
                </c:pt>
                <c:pt idx="6">
                  <c:v>1.4</c:v>
                </c:pt>
                <c:pt idx="7">
                  <c:v>1.3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аренда до разграничения</c:v>
                </c:pt>
              </c:strCache>
            </c:strRef>
          </c:tx>
          <c:cat>
            <c:numRef>
              <c:f>Лист1!$A$2:$A$9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Лист1!$H$2:$H$9</c:f>
              <c:numCache>
                <c:formatCode>General</c:formatCode>
                <c:ptCount val="8"/>
                <c:pt idx="0">
                  <c:v>13.7</c:v>
                </c:pt>
                <c:pt idx="1">
                  <c:v>12.5</c:v>
                </c:pt>
                <c:pt idx="2">
                  <c:v>51.7</c:v>
                </c:pt>
                <c:pt idx="3">
                  <c:v>54.3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аренда после разграничения</c:v>
                </c:pt>
              </c:strCache>
            </c:strRef>
          </c:tx>
          <c:cat>
            <c:numRef>
              <c:f>Лист1!$A$2:$A$9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Лист1!$I$2:$I$9</c:f>
              <c:numCache>
                <c:formatCode>General</c:formatCode>
                <c:ptCount val="8"/>
                <c:pt idx="0">
                  <c:v>30.8</c:v>
                </c:pt>
                <c:pt idx="1">
                  <c:v>43.3</c:v>
                </c:pt>
                <c:pt idx="2" formatCode="0.0">
                  <c:v>59</c:v>
                </c:pt>
                <c:pt idx="3">
                  <c:v>67.2</c:v>
                </c:pt>
                <c:pt idx="4">
                  <c:v>97.2</c:v>
                </c:pt>
                <c:pt idx="5">
                  <c:v>43.3</c:v>
                </c:pt>
                <c:pt idx="6">
                  <c:v>84.4</c:v>
                </c:pt>
                <c:pt idx="7">
                  <c:v>102.6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продажа</c:v>
                </c:pt>
              </c:strCache>
            </c:strRef>
          </c:tx>
          <c:cat>
            <c:numRef>
              <c:f>Лист1!$A$2:$A$9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Лист1!$J$2:$J$9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 formatCode="0.0">
                  <c:v>0</c:v>
                </c:pt>
                <c:pt idx="3">
                  <c:v>0.30000000000000004</c:v>
                </c:pt>
                <c:pt idx="4">
                  <c:v>0</c:v>
                </c:pt>
                <c:pt idx="5">
                  <c:v>0</c:v>
                </c:pt>
                <c:pt idx="6">
                  <c:v>658.5</c:v>
                </c:pt>
                <c:pt idx="7">
                  <c:v>0</c:v>
                </c:pt>
              </c:numCache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штрафы</c:v>
                </c:pt>
              </c:strCache>
            </c:strRef>
          </c:tx>
          <c:cat>
            <c:numRef>
              <c:f>Лист1!$A$2:$A$9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Лист1!$K$2:$K$9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22.7</c:v>
                </c:pt>
                <c:pt idx="3">
                  <c:v>32.5</c:v>
                </c:pt>
                <c:pt idx="4">
                  <c:v>23.3</c:v>
                </c:pt>
                <c:pt idx="5" formatCode="0.0">
                  <c:v>10</c:v>
                </c:pt>
                <c:pt idx="6">
                  <c:v>8.5</c:v>
                </c:pt>
                <c:pt idx="7">
                  <c:v>5.4</c:v>
                </c:pt>
              </c:numCache>
            </c:numRef>
          </c:val>
        </c:ser>
        <c:shape val="box"/>
        <c:axId val="108880256"/>
        <c:axId val="108881792"/>
        <c:axId val="0"/>
      </c:bar3DChart>
      <c:catAx>
        <c:axId val="108880256"/>
        <c:scaling>
          <c:orientation val="minMax"/>
        </c:scaling>
        <c:axPos val="b"/>
        <c:numFmt formatCode="General" sourceLinked="1"/>
        <c:tickLblPos val="nextTo"/>
        <c:crossAx val="108881792"/>
        <c:crosses val="autoZero"/>
        <c:auto val="1"/>
        <c:lblAlgn val="ctr"/>
        <c:lblOffset val="100"/>
      </c:catAx>
      <c:valAx>
        <c:axId val="108881792"/>
        <c:scaling>
          <c:orientation val="minMax"/>
        </c:scaling>
        <c:axPos val="l"/>
        <c:majorGridlines/>
        <c:numFmt formatCode="General" sourceLinked="1"/>
        <c:tickLblPos val="nextTo"/>
        <c:crossAx val="1088802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263500048605111"/>
          <c:y val="1.2748009254091567E-2"/>
          <c:w val="0.27810574025469037"/>
          <c:h val="0.98725199074590753"/>
        </c:manualLayout>
      </c:layout>
      <c:spPr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4414,6</a:t>
            </a:r>
          </a:p>
          <a:p>
            <a:pPr>
              <a:defRPr/>
            </a:pPr>
            <a:r>
              <a:rPr lang="ru-RU" dirty="0" smtClean="0"/>
              <a:t> </a:t>
            </a:r>
            <a:r>
              <a:rPr lang="ru-RU" dirty="0" err="1" smtClean="0"/>
              <a:t>тыс.руб</a:t>
            </a:r>
            <a:endParaRPr lang="ru-RU" dirty="0"/>
          </a:p>
        </c:rich>
      </c:tx>
      <c:layout>
        <c:manualLayout>
          <c:xMode val="edge"/>
          <c:yMode val="edge"/>
          <c:x val="0.39947123501436987"/>
          <c:y val="2.5730927801632046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5.1144737738931436E-3"/>
          <c:y val="9.3271205820899525E-2"/>
          <c:w val="0.58973250243136233"/>
          <c:h val="0.8236681804384536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4414,6тыс.рублей</c:v>
                </c:pt>
              </c:strCache>
            </c:strRef>
          </c:tx>
          <c:dLbls>
            <c:spPr>
              <a:solidFill>
                <a:srgbClr val="FF0000"/>
              </a:solidFill>
            </c:spPr>
            <c:showVal val="1"/>
            <c:showLeaderLines val="1"/>
          </c:dLbls>
          <c:cat>
            <c:strRef>
              <c:f>Лист1!$A$2:$A$9</c:f>
              <c:strCache>
                <c:ptCount val="8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культура.кинематография</c:v>
                </c:pt>
                <c:pt idx="7">
                  <c:v>социальная политика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3151.6</c:v>
                </c:pt>
                <c:pt idx="1">
                  <c:v>77.099999999999994</c:v>
                </c:pt>
                <c:pt idx="2">
                  <c:v>5.6</c:v>
                </c:pt>
                <c:pt idx="3">
                  <c:v>51.5</c:v>
                </c:pt>
                <c:pt idx="4">
                  <c:v>225.7</c:v>
                </c:pt>
                <c:pt idx="5">
                  <c:v>5.8</c:v>
                </c:pt>
                <c:pt idx="6">
                  <c:v>777.8</c:v>
                </c:pt>
                <c:pt idx="7">
                  <c:v>119.6</c:v>
                </c:pt>
              </c:numCache>
            </c:numRef>
          </c:val>
          <c:bubble3D val="1"/>
        </c:ser>
      </c:pie3DChart>
    </c:plotArea>
    <c:legend>
      <c:legendPos val="r"/>
      <c:layout/>
      <c:spPr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lineChart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marker>
            <c:symbol val="none"/>
          </c:marker>
          <c:cat>
            <c:numRef>
              <c:f>Лист1!$A$2:$A$9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5600.5</c:v>
                </c:pt>
                <c:pt idx="1">
                  <c:v>4800.8</c:v>
                </c:pt>
                <c:pt idx="2">
                  <c:v>5359.9</c:v>
                </c:pt>
                <c:pt idx="3">
                  <c:v>5328.7</c:v>
                </c:pt>
                <c:pt idx="4">
                  <c:v>5357.7</c:v>
                </c:pt>
                <c:pt idx="5">
                  <c:v>5886.7</c:v>
                </c:pt>
                <c:pt idx="6">
                  <c:v>4465.2</c:v>
                </c:pt>
                <c:pt idx="7">
                  <c:v>4414.6000000000004</c:v>
                </c:pt>
              </c:numCache>
            </c:numRef>
          </c:val>
        </c:ser>
        <c:marker val="1"/>
        <c:axId val="109023616"/>
        <c:axId val="109025152"/>
      </c:lineChart>
      <c:catAx>
        <c:axId val="10902361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09025152"/>
        <c:crosses val="autoZero"/>
        <c:auto val="1"/>
        <c:lblAlgn val="ctr"/>
        <c:lblOffset val="100"/>
      </c:catAx>
      <c:valAx>
        <c:axId val="10902515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09023616"/>
        <c:crosses val="autoZero"/>
        <c:crossBetween val="between"/>
      </c:valAx>
      <c:spPr>
        <a:solidFill>
          <a:srgbClr val="FFFF00"/>
        </a:solidFill>
        <a:effectLst>
          <a:glow rad="228600">
            <a:schemeClr val="accent2">
              <a:satMod val="175000"/>
              <a:alpha val="40000"/>
            </a:schemeClr>
          </a:glow>
        </a:effectLst>
      </c:spPr>
    </c:plotArea>
    <c:legend>
      <c:legendPos val="r"/>
      <c:layout/>
    </c:legend>
    <c:plotVisOnly val="1"/>
  </c:chart>
  <c:spPr>
    <a:solidFill>
      <a:schemeClr val="accent2">
        <a:lumMod val="40000"/>
        <a:lumOff val="60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DE3DB4-D4B1-47B3-BADB-94899A15D26F}" type="datetimeFigureOut">
              <a:rPr lang="ru-RU" smtClean="0"/>
              <a:pPr/>
              <a:t>17.05.2019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75318-B281-48CB-B777-9666299657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75318-B281-48CB-B777-9666299657E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17.05.2019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17.05.2019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17.05.2019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17.05.2019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17.05.2019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17.05.2019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17.05.2019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17.05.2019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17.05.2019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17.05.2019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17.05.2019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26D81-30E1-41EA-985F-FB1ECB7BB447}" type="datetimeFigureOut">
              <a:rPr lang="ru-RU" smtClean="0"/>
              <a:pPr/>
              <a:t>17.05.2019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000108"/>
            <a:ext cx="8358246" cy="3500462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4000" b="1" i="1" dirty="0" smtClean="0">
                <a:solidFill>
                  <a:schemeClr val="tx1"/>
                </a:solidFill>
                <a:latin typeface="+mj-lt"/>
                <a:ea typeface="Batang" pitchFamily="18" charset="-127"/>
              </a:rPr>
              <a:t>Информация                                          об исполнении бюджета Романовского  сельского поселения                                                  за 2018 год</a:t>
            </a:r>
            <a:endParaRPr lang="ru-RU" sz="4000" b="1" i="1" dirty="0">
              <a:solidFill>
                <a:schemeClr val="tx1"/>
              </a:solidFill>
              <a:latin typeface="+mj-lt"/>
              <a:ea typeface="Batang" pitchFamily="18" charset="-127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072074"/>
            <a:ext cx="6400800" cy="1143008"/>
          </a:xfrm>
          <a:solidFill>
            <a:schemeClr val="accent3">
              <a:lumMod val="75000"/>
            </a:schemeClr>
          </a:solidFill>
        </p:spPr>
        <p:txBody>
          <a:bodyPr>
            <a:normAutofit lnSpcReduction="10000"/>
          </a:bodyPr>
          <a:lstStyle/>
          <a:p>
            <a:r>
              <a:rPr lang="ru-RU" sz="2400" i="1" dirty="0" smtClean="0">
                <a:solidFill>
                  <a:schemeClr val="tx1"/>
                </a:solidFill>
              </a:rPr>
              <a:t>Подготовлен сектором экономики и финансов Администрации Романовского сельского поселения</a:t>
            </a:r>
          </a:p>
          <a:p>
            <a:endParaRPr lang="ru-RU" sz="2400" i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ru-RU" sz="3200" b="1" dirty="0" smtClean="0"/>
              <a:t>Структура расходов бюджета Романовского сельского поселения в 2018 году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428736"/>
          <a:ext cx="8215370" cy="5429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ru-RU" sz="3200" b="1" dirty="0" smtClean="0"/>
              <a:t>Динамика расходов бюджета Романовского сельского поселения , </a:t>
            </a:r>
            <a:r>
              <a:rPr lang="ru-RU" sz="3200" b="1" i="1" dirty="0" smtClean="0"/>
              <a:t>тыс.рублей</a:t>
            </a:r>
            <a:endParaRPr lang="ru-RU" sz="32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800" b="1" dirty="0" smtClean="0"/>
              <a:t>Динамика расходов бюджета Романовского сельского  поселения на культуру, </a:t>
            </a:r>
            <a:r>
              <a:rPr lang="ru-RU" sz="2800" b="1" i="1" dirty="0" smtClean="0"/>
              <a:t>тыс.рублей</a:t>
            </a:r>
            <a:endParaRPr lang="ru-RU" sz="28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ru-RU" sz="2800" b="1" i="1" dirty="0" smtClean="0"/>
              <a:t>Динамика расходов бюджета на реализацию муниципальных целевых программ, тыс.рублей</a:t>
            </a:r>
            <a:endParaRPr lang="ru-RU" sz="28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2018 году, тыс.рублей</a:t>
            </a:r>
            <a:endParaRPr lang="ru-RU" sz="2000" i="1" dirty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dirty="0" smtClean="0"/>
              <a:t>Динамика доходов Романовского сельского поселения, </a:t>
            </a:r>
            <a:r>
              <a:rPr lang="ru-RU" b="1" i="1" dirty="0" err="1" smtClean="0"/>
              <a:t>тыс.руб</a:t>
            </a:r>
            <a:endParaRPr lang="ru-RU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Динамика собственных доходов бюджета Романовского сельского поселения, </a:t>
            </a:r>
            <a:r>
              <a:rPr lang="ru-RU" sz="2800" b="1" i="1" dirty="0" smtClean="0"/>
              <a:t>тыс.рублей</a:t>
            </a:r>
            <a:endParaRPr lang="ru-RU" sz="28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Объем налоговых и неналоговых доходов Романовского сельского поселения в 2018</a:t>
            </a:r>
            <a:br>
              <a:rPr lang="ru-RU" sz="2800" b="1" dirty="0" smtClean="0"/>
            </a:br>
            <a:r>
              <a:rPr lang="ru-RU" sz="2800" b="1" dirty="0" smtClean="0"/>
              <a:t> году составил </a:t>
            </a:r>
            <a:r>
              <a:rPr lang="ru-RU" sz="2800" b="1" i="1" dirty="0" smtClean="0"/>
              <a:t>887,1 тыс. </a:t>
            </a:r>
            <a:r>
              <a:rPr lang="ru-RU" sz="2800" b="1" i="1" dirty="0" err="1" smtClean="0"/>
              <a:t>руб</a:t>
            </a:r>
            <a:endParaRPr lang="ru-RU" sz="28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428736"/>
          <a:ext cx="8286808" cy="5429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  <a:solidFill>
            <a:schemeClr val="tx2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r>
              <a:rPr lang="ru-RU" b="1" i="1" dirty="0" smtClean="0"/>
              <a:t>Объем налоговых и неналоговых доходов  в 2018 году составил     887,1 тыс. рублей</a:t>
            </a:r>
            <a:endParaRPr lang="ru-RU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000238"/>
          <a:ext cx="8186766" cy="419610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{00A15C55-8517-42AA-B614-E9B94910E393}</a:tableStyleId>
              </a:tblPr>
              <a:tblGrid>
                <a:gridCol w="8186766"/>
              </a:tblGrid>
              <a:tr h="5080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Налоговые доходы-779,1тыс.рублей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508004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 на доходы физических лиц-333,8 тыс.рублей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508004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 на имущество физических лиц-41,0тыс.рублей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508004">
                <a:tc>
                  <a:txBody>
                    <a:bodyPr/>
                    <a:lstStyle/>
                    <a:p>
                      <a:r>
                        <a:rPr lang="ru-RU" dirty="0" smtClean="0"/>
                        <a:t>Земельный налог-403,0 тыс.рублей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508004">
                <a:tc>
                  <a:txBody>
                    <a:bodyPr/>
                    <a:lstStyle/>
                    <a:p>
                      <a:r>
                        <a:rPr lang="ru-RU" dirty="0" smtClean="0"/>
                        <a:t>Государственная пошлина-1,3тыс.</a:t>
                      </a:r>
                      <a:r>
                        <a:rPr lang="ru-RU" baseline="0" dirty="0" smtClean="0"/>
                        <a:t> рублей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508004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Неналоговые доходы-108,0тыс.рублей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5080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доходы от аренды земельных участков после разграничения-102,6тыс. </a:t>
                      </a:r>
                      <a:r>
                        <a:rPr lang="ru-RU" dirty="0" err="1" smtClean="0"/>
                        <a:t>руб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508004">
                <a:tc>
                  <a:txBody>
                    <a:bodyPr/>
                    <a:lstStyle/>
                    <a:p>
                      <a:r>
                        <a:rPr lang="ru-RU" dirty="0" smtClean="0"/>
                        <a:t>штрафы.санкции-5,4 тыс. руб.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Безвозмездные поступления в бюджет Романовского сельского поселения, тыс. рублей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ru-RU" sz="3200" dirty="0" smtClean="0"/>
              <a:t>Динамика поступлений налога на доходы физических лиц в бюджет , тыс. рублей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Динамика поступлений  налога на имущество, </a:t>
            </a:r>
            <a:r>
              <a:rPr lang="ru-RU" i="1" dirty="0" smtClean="0"/>
              <a:t>тыс. рублей</a:t>
            </a:r>
            <a:endParaRPr lang="ru-RU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Динамика поступления налоговых и неналоговых  доходов, </a:t>
            </a:r>
            <a:r>
              <a:rPr lang="ru-RU" sz="2800" b="1" i="1" dirty="0" smtClean="0"/>
              <a:t>тыс.рублей</a:t>
            </a:r>
            <a:endParaRPr lang="ru-RU" sz="28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357298"/>
          <a:ext cx="8229600" cy="5500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24015</TotalTime>
  <Words>217</Words>
  <Application>Microsoft Office PowerPoint</Application>
  <PresentationFormat>Экран (4:3)</PresentationFormat>
  <Paragraphs>35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Информация                                          об исполнении бюджета Романовского  сельского поселения                                                  за 2018 год</vt:lpstr>
      <vt:lpstr>Динамика доходов Романовского сельского поселения, тыс.руб</vt:lpstr>
      <vt:lpstr>Динамика собственных доходов бюджета Романовского сельского поселения, тыс.рублей</vt:lpstr>
      <vt:lpstr>Объем налоговых и неналоговых доходов Романовского сельского поселения в 2018  году составил 887,1 тыс. руб</vt:lpstr>
      <vt:lpstr>Объем налоговых и неналоговых доходов  в 2018 году составил     887,1 тыс. рублей</vt:lpstr>
      <vt:lpstr>Безвозмездные поступления в бюджет Романовского сельского поселения, тыс. рублей</vt:lpstr>
      <vt:lpstr>Динамика поступлений налога на доходы физических лиц в бюджет , тыс. рублей</vt:lpstr>
      <vt:lpstr>Динамика поступлений  налога на имущество, тыс. рублей</vt:lpstr>
      <vt:lpstr>Динамика поступления налоговых и неналоговых  доходов, тыс.рублей</vt:lpstr>
      <vt:lpstr>Структура расходов бюджета Романовского сельского поселения в 2018 году</vt:lpstr>
      <vt:lpstr>Динамика расходов бюджета Романовского сельского поселения , тыс.рублей</vt:lpstr>
      <vt:lpstr>Динамика расходов бюджета Романовского сельского  поселения на культуру, тыс.рублей</vt:lpstr>
      <vt:lpstr>Динамика расходов бюджета на реализацию муниципальных целевых программ, тыс.рублей</vt:lpstr>
      <vt:lpstr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2018 году, тыс.рублей</vt:lpstr>
    </vt:vector>
  </TitlesOfParts>
  <Company>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Романовского сельского поселения на 2014-2016 год</dc:title>
  <dc:creator>1</dc:creator>
  <cp:lastModifiedBy>Пользователь</cp:lastModifiedBy>
  <cp:revision>97</cp:revision>
  <dcterms:created xsi:type="dcterms:W3CDTF">2014-05-16T12:09:48Z</dcterms:created>
  <dcterms:modified xsi:type="dcterms:W3CDTF">2019-05-17T12:34:57Z</dcterms:modified>
</cp:coreProperties>
</file>