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835,6</a:t>
            </a:r>
            <a:endParaRPr lang="ru-RU" dirty="0" smtClean="0"/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835,6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167,2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7.3466997180907948E-2"/>
                  <c:y val="5.964298672948006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118,0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5"/>
                <c:pt idx="0" formatCode="General">
                  <c:v>167.2</c:v>
                </c:pt>
                <c:pt idx="1">
                  <c:v>65</c:v>
                </c:pt>
                <c:pt idx="2" formatCode="General">
                  <c:v>485.2</c:v>
                </c:pt>
                <c:pt idx="3" formatCode="General">
                  <c:v>0.2</c:v>
                </c:pt>
                <c:pt idx="4" formatCode="General">
                  <c:v>118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52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46"/>
          <c:h val="0.620962844666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2204.3000000000002</c:v>
                </c:pt>
                <c:pt idx="6" formatCode="0.0">
                  <c:v>5153.7</c:v>
                </c:pt>
                <c:pt idx="7">
                  <c:v>3716.8</c:v>
                </c:pt>
                <c:pt idx="8">
                  <c:v>3345.1</c:v>
                </c:pt>
                <c:pt idx="9">
                  <c:v>3345.1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70.099999999999994</c:v>
                </c:pt>
                <c:pt idx="1">
                  <c:v>69.5</c:v>
                </c:pt>
                <c:pt idx="2" formatCode="0.0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96.1</c:v>
                </c:pt>
                <c:pt idx="6">
                  <c:v>111</c:v>
                </c:pt>
                <c:pt idx="7">
                  <c:v>109.9</c:v>
                </c:pt>
                <c:pt idx="8">
                  <c:v>113.7</c:v>
                </c:pt>
                <c:pt idx="9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 formatCode="0.0">
                  <c:v>36</c:v>
                </c:pt>
                <c:pt idx="6">
                  <c:v>34.200000000000003</c:v>
                </c:pt>
                <c:pt idx="7" formatCode="0.0">
                  <c:v>74</c:v>
                </c:pt>
                <c:pt idx="8">
                  <c:v>72.3</c:v>
                </c:pt>
                <c:pt idx="9">
                  <c:v>72.3</c:v>
                </c:pt>
              </c:numCache>
            </c:numRef>
          </c:val>
        </c:ser>
        <c:marker val="1"/>
        <c:axId val="137399680"/>
        <c:axId val="137401472"/>
      </c:lineChart>
      <c:catAx>
        <c:axId val="137399680"/>
        <c:scaling>
          <c:orientation val="minMax"/>
        </c:scaling>
        <c:axPos val="b"/>
        <c:tickLblPos val="nextTo"/>
        <c:crossAx val="137401472"/>
        <c:crosses val="autoZero"/>
        <c:auto val="1"/>
        <c:lblAlgn val="ctr"/>
        <c:lblOffset val="100"/>
      </c:catAx>
      <c:valAx>
        <c:axId val="137401472"/>
        <c:scaling>
          <c:orientation val="minMax"/>
        </c:scaling>
        <c:axPos val="l"/>
        <c:majorGridlines/>
        <c:numFmt formatCode="General" sourceLinked="1"/>
        <c:tickLblPos val="nextTo"/>
        <c:crossAx val="13739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469922816342089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7"/>
          <c:y val="5.4661016949152583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5424.1</c:v>
                </c:pt>
                <c:pt idx="7" formatCode="0.0">
                  <c:v>6899</c:v>
                </c:pt>
                <c:pt idx="8" formatCode="0.0">
                  <c:v>4626.3999999999996</c:v>
                </c:pt>
                <c:pt idx="9">
                  <c:v>4267.3999999999996</c:v>
                </c:pt>
                <c:pt idx="10">
                  <c:v>4274.8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Лист1!$A$2:$A$12</c:f>
              <c:numCache>
                <c:formatCode>General</c:formatCode>
                <c:ptCount val="11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96.1</c:v>
                </c:pt>
                <c:pt idx="7">
                  <c:v>110.8</c:v>
                </c:pt>
                <c:pt idx="8">
                  <c:v>109.7</c:v>
                </c:pt>
                <c:pt idx="9">
                  <c:v>113.5</c:v>
                </c:pt>
                <c:pt idx="10">
                  <c:v>0</c:v>
                </c:pt>
              </c:numCache>
            </c:numRef>
          </c:val>
        </c:ser>
        <c:axId val="137302400"/>
        <c:axId val="137303936"/>
      </c:barChart>
      <c:catAx>
        <c:axId val="137302400"/>
        <c:scaling>
          <c:orientation val="minMax"/>
        </c:scaling>
        <c:axPos val="b"/>
        <c:numFmt formatCode="General" sourceLinked="1"/>
        <c:tickLblPos val="nextTo"/>
        <c:crossAx val="137303936"/>
        <c:crosses val="autoZero"/>
        <c:auto val="1"/>
        <c:lblAlgn val="ctr"/>
        <c:lblOffset val="100"/>
      </c:catAx>
      <c:valAx>
        <c:axId val="137303936"/>
        <c:scaling>
          <c:orientation val="minMax"/>
        </c:scaling>
        <c:axPos val="l"/>
        <c:majorGridlines/>
        <c:numFmt formatCode="General" sourceLinked="1"/>
        <c:tickLblPos val="none"/>
        <c:crossAx val="137302400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4736,3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3"/>
          <c:y val="3.555021026946934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3053,8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3781.5</c:v>
                </c:pt>
                <c:pt idx="1">
                  <c:v>109.7</c:v>
                </c:pt>
                <c:pt idx="2" formatCode="General">
                  <c:v>5.5</c:v>
                </c:pt>
                <c:pt idx="3" formatCode="General">
                  <c:v>75</c:v>
                </c:pt>
                <c:pt idx="4" formatCode="General">
                  <c:v>16</c:v>
                </c:pt>
                <c:pt idx="5">
                  <c:v>1</c:v>
                </c:pt>
                <c:pt idx="6" formatCode="General">
                  <c:v>587.6</c:v>
                </c:pt>
                <c:pt idx="7">
                  <c:v>160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2.1609825202542472E-2"/>
          <c:w val="0.33250006907031437"/>
          <c:h val="0.97292184809346305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4380,1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089E-2"/>
          <c:y val="2.244834460506445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3615.1</c:v>
                </c:pt>
                <c:pt idx="1">
                  <c:v>109.7</c:v>
                </c:pt>
                <c:pt idx="2" formatCode="General">
                  <c:v>0</c:v>
                </c:pt>
                <c:pt idx="3" formatCode="General">
                  <c:v>72.3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579.20000000000005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2.1609825202542451E-2"/>
          <c:w val="0.33250006907031437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4275,0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33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3623.5</c:v>
                </c:pt>
                <c:pt idx="1">
                  <c:v>0</c:v>
                </c:pt>
                <c:pt idx="2">
                  <c:v>0</c:v>
                </c:pt>
                <c:pt idx="3">
                  <c:v>72.3</c:v>
                </c:pt>
                <c:pt idx="4">
                  <c:v>0</c:v>
                </c:pt>
                <c:pt idx="5">
                  <c:v>0</c:v>
                </c:pt>
                <c:pt idx="6">
                  <c:v>579.20000000000005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5.8875864052565794E-3"/>
          <c:w val="0.33250006907031437"/>
          <c:h val="0.97292184809346305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46525375916824"/>
          <c:y val="5.1836158192090385E-2"/>
          <c:w val="0.54781036132165628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2970.7</c:v>
                </c:pt>
                <c:pt idx="6">
                  <c:v>6526.2</c:v>
                </c:pt>
                <c:pt idx="7">
                  <c:v>4736.3</c:v>
                </c:pt>
                <c:pt idx="8">
                  <c:v>4380.1000000000004</c:v>
                </c:pt>
                <c:pt idx="9" formatCode="0.0">
                  <c:v>4275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111</c:v>
                </c:pt>
                <c:pt idx="7">
                  <c:v>74.5</c:v>
                </c:pt>
                <c:pt idx="8">
                  <c:v>179.5</c:v>
                </c:pt>
                <c:pt idx="9">
                  <c:v>286.60000000000002</c:v>
                </c:pt>
              </c:numCache>
            </c:numRef>
          </c:val>
        </c:ser>
        <c:axId val="137832320"/>
        <c:axId val="137833856"/>
      </c:barChart>
      <c:catAx>
        <c:axId val="137832320"/>
        <c:scaling>
          <c:orientation val="minMax"/>
        </c:scaling>
        <c:axPos val="b"/>
        <c:numFmt formatCode="General" sourceLinked="1"/>
        <c:tickLblPos val="nextTo"/>
        <c:crossAx val="137833856"/>
        <c:crosses val="autoZero"/>
        <c:auto val="1"/>
        <c:lblAlgn val="ctr"/>
        <c:lblOffset val="100"/>
      </c:catAx>
      <c:valAx>
        <c:axId val="137833856"/>
        <c:scaling>
          <c:orientation val="minMax"/>
        </c:scaling>
        <c:axPos val="l"/>
        <c:majorGridlines/>
        <c:numFmt formatCode="0.0" sourceLinked="1"/>
        <c:tickLblPos val="nextTo"/>
        <c:crossAx val="137832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4990,2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5</c:v>
                </c:pt>
                <c:pt idx="1">
                  <c:v>1</c:v>
                </c:pt>
                <c:pt idx="2">
                  <c:v>4.5</c:v>
                </c:pt>
                <c:pt idx="3">
                  <c:v>587.6</c:v>
                </c:pt>
                <c:pt idx="4">
                  <c:v>10</c:v>
                </c:pt>
                <c:pt idx="5">
                  <c:v>74</c:v>
                </c:pt>
                <c:pt idx="6">
                  <c:v>1</c:v>
                </c:pt>
                <c:pt idx="7">
                  <c:v>3940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94E-2"/>
          <c:w val="0.33243511227763295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558022261106251"/>
          <c:y val="0.11722222222222249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579.20000000000005</c:v>
                </c:pt>
                <c:pt idx="4" formatCode="General">
                  <c:v>72.3</c:v>
                </c:pt>
                <c:pt idx="5" formatCode="General">
                  <c:v>3507.9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37731072"/>
        <c:axId val="137745152"/>
      </c:barChart>
      <c:catAx>
        <c:axId val="137731072"/>
        <c:scaling>
          <c:orientation val="minMax"/>
        </c:scaling>
        <c:axPos val="b"/>
        <c:tickLblPos val="nextTo"/>
        <c:crossAx val="137745152"/>
        <c:crosses val="autoZero"/>
        <c:auto val="1"/>
        <c:lblAlgn val="ctr"/>
        <c:lblOffset val="100"/>
      </c:catAx>
      <c:valAx>
        <c:axId val="137745152"/>
        <c:scaling>
          <c:orientation val="minMax"/>
        </c:scaling>
        <c:axPos val="l"/>
        <c:majorGridlines/>
        <c:numFmt formatCode="General" sourceLinked="1"/>
        <c:tickLblPos val="nextTo"/>
        <c:crossAx val="137731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579.20000000000005</c:v>
                </c:pt>
                <c:pt idx="4" formatCode="General">
                  <c:v>72.3</c:v>
                </c:pt>
                <c:pt idx="5" formatCode="General">
                  <c:v>3507.9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37916416"/>
        <c:axId val="137917952"/>
        <c:axId val="0"/>
      </c:bar3DChart>
      <c:catAx>
        <c:axId val="137916416"/>
        <c:scaling>
          <c:orientation val="minMax"/>
        </c:scaling>
        <c:axPos val="b"/>
        <c:tickLblPos val="nextTo"/>
        <c:crossAx val="137917952"/>
        <c:crosses val="autoZero"/>
        <c:auto val="1"/>
        <c:lblAlgn val="ctr"/>
        <c:lblOffset val="100"/>
      </c:catAx>
      <c:valAx>
        <c:axId val="137917952"/>
        <c:scaling>
          <c:orientation val="minMax"/>
        </c:scaling>
        <c:axPos val="l"/>
        <c:majorGridlines/>
        <c:numFmt formatCode="General" sourceLinked="1"/>
        <c:tickLblPos val="nextTo"/>
        <c:crossAx val="137916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702E-2"/>
          <c:w val="0.33271689997083842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849,0тыс.рублей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849,0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168,4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1121318168562248E-2"/>
                  <c:y val="9.2812346956782114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</a:p>
                  <a:p>
                    <a:endParaRPr lang="ru-RU" dirty="0" smtClean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180.6</c:v>
                </c:pt>
                <c:pt idx="1">
                  <c:v>65</c:v>
                </c:pt>
                <c:pt idx="2">
                  <c:v>408.9</c:v>
                </c:pt>
                <c:pt idx="3">
                  <c:v>0.2</c:v>
                </c:pt>
                <c:pt idx="4">
                  <c:v>118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857,4  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857,4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169,7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7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Лист1!$A$2:$A$9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189</c:v>
                </c:pt>
                <c:pt idx="1">
                  <c:v>65</c:v>
                </c:pt>
                <c:pt idx="2">
                  <c:v>485.2</c:v>
                </c:pt>
                <c:pt idx="3">
                  <c:v>0.2</c:v>
                </c:pt>
                <c:pt idx="4">
                  <c:v>118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48.5</c:v>
                </c:pt>
                <c:pt idx="4">
                  <c:v>29.4</c:v>
                </c:pt>
                <c:pt idx="5">
                  <c:v>32.299999999999997</c:v>
                </c:pt>
                <c:pt idx="6" formatCode="0.0">
                  <c:v>86.5</c:v>
                </c:pt>
                <c:pt idx="7" formatCode="0.0">
                  <c:v>65</c:v>
                </c:pt>
                <c:pt idx="8" formatCode="0.0">
                  <c:v>65</c:v>
                </c:pt>
                <c:pt idx="9" formatCode="0.0">
                  <c:v>65</c:v>
                </c:pt>
              </c:numCache>
            </c:numRef>
          </c:val>
          <c:bubble3D val="1"/>
        </c:ser>
        <c:dLbls>
          <c:showVal val="1"/>
        </c:dLbls>
        <c:overlap val="100"/>
        <c:axId val="134571136"/>
        <c:axId val="134572672"/>
      </c:barChart>
      <c:catAx>
        <c:axId val="134571136"/>
        <c:scaling>
          <c:orientation val="minMax"/>
        </c:scaling>
        <c:axPos val="b"/>
        <c:tickLblPos val="nextTo"/>
        <c:crossAx val="134572672"/>
        <c:crosses val="autoZero"/>
        <c:auto val="1"/>
        <c:lblAlgn val="ctr"/>
        <c:lblOffset val="100"/>
      </c:catAx>
      <c:valAx>
        <c:axId val="134572672"/>
        <c:scaling>
          <c:orientation val="minMax"/>
        </c:scaling>
        <c:axPos val="l"/>
        <c:majorGridlines/>
        <c:numFmt formatCode="General" sourceLinked="1"/>
        <c:tickLblPos val="nextTo"/>
        <c:crossAx val="13457113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2024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17.7</c:v>
                </c:pt>
                <c:pt idx="1">
                  <c:v>37.700000000000003</c:v>
                </c:pt>
                <c:pt idx="2" formatCode="0.0">
                  <c:v>40</c:v>
                </c:pt>
                <c:pt idx="3">
                  <c:v>58.6</c:v>
                </c:pt>
                <c:pt idx="4">
                  <c:v>76.400000000000006</c:v>
                </c:pt>
                <c:pt idx="5">
                  <c:v>69.5</c:v>
                </c:pt>
                <c:pt idx="6" formatCode="0.0">
                  <c:v>86.5</c:v>
                </c:pt>
                <c:pt idx="7" formatCode="0.0">
                  <c:v>65</c:v>
                </c:pt>
                <c:pt idx="8" formatCode="0.0">
                  <c:v>65</c:v>
                </c:pt>
                <c:pt idx="9" formatCode="0.0">
                  <c:v>65</c:v>
                </c:pt>
              </c:numCache>
            </c:numRef>
          </c:val>
        </c:ser>
        <c:dLbls>
          <c:showVal val="1"/>
        </c:dLbls>
        <c:shape val="box"/>
        <c:axId val="134704512"/>
        <c:axId val="134710400"/>
        <c:axId val="0"/>
      </c:bar3DChart>
      <c:catAx>
        <c:axId val="134704512"/>
        <c:scaling>
          <c:orientation val="minMax"/>
        </c:scaling>
        <c:axPos val="b"/>
        <c:tickLblPos val="nextTo"/>
        <c:crossAx val="134710400"/>
        <c:crosses val="autoZero"/>
        <c:auto val="1"/>
        <c:lblAlgn val="ctr"/>
        <c:lblOffset val="100"/>
      </c:catAx>
      <c:valAx>
        <c:axId val="134710400"/>
        <c:scaling>
          <c:orientation val="minMax"/>
        </c:scaling>
        <c:axPos val="l"/>
        <c:majorGridlines/>
        <c:numFmt formatCode="General" sourceLinked="1"/>
        <c:tickLblPos val="nextTo"/>
        <c:crossAx val="1347045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 formatCode="0.0">
                  <c:v>460</c:v>
                </c:pt>
                <c:pt idx="5" formatCode="0.0">
                  <c:v>520</c:v>
                </c:pt>
                <c:pt idx="6">
                  <c:v>492.3</c:v>
                </c:pt>
                <c:pt idx="7">
                  <c:v>485.2</c:v>
                </c:pt>
                <c:pt idx="8">
                  <c:v>485.2</c:v>
                </c:pt>
                <c:pt idx="9">
                  <c:v>485.2</c:v>
                </c:pt>
              </c:numCache>
            </c:numRef>
          </c:val>
        </c:ser>
        <c:shape val="cone"/>
        <c:axId val="137102848"/>
        <c:axId val="137104384"/>
        <c:axId val="0"/>
      </c:bar3DChart>
      <c:catAx>
        <c:axId val="13710284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7104384"/>
        <c:crosses val="autoZero"/>
        <c:auto val="1"/>
        <c:lblAlgn val="ctr"/>
        <c:lblOffset val="100"/>
      </c:catAx>
      <c:valAx>
        <c:axId val="1371043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3710284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0.2</c:v>
                </c:pt>
                <c:pt idx="6" formatCode="0.0">
                  <c:v>0.5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</c:numCache>
            </c:numRef>
          </c:val>
        </c:ser>
        <c:shape val="cylinder"/>
        <c:axId val="137146368"/>
        <c:axId val="137147904"/>
        <c:axId val="0"/>
      </c:bar3DChart>
      <c:catAx>
        <c:axId val="137146368"/>
        <c:scaling>
          <c:orientation val="minMax"/>
        </c:scaling>
        <c:axPos val="b"/>
        <c:tickLblPos val="nextTo"/>
        <c:crossAx val="137147904"/>
        <c:crosses val="autoZero"/>
        <c:auto val="1"/>
        <c:lblAlgn val="ctr"/>
        <c:lblOffset val="100"/>
      </c:catAx>
      <c:valAx>
        <c:axId val="137147904"/>
        <c:scaling>
          <c:orientation val="minMax"/>
        </c:scaling>
        <c:axPos val="l"/>
        <c:majorGridlines/>
        <c:numFmt formatCode="General" sourceLinked="1"/>
        <c:tickLblPos val="nextTo"/>
        <c:crossAx val="13714636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2024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109.1</c:v>
                </c:pt>
                <c:pt idx="6" formatCode="0.0">
                  <c:v>118</c:v>
                </c:pt>
                <c:pt idx="7" formatCode="0.0">
                  <c:v>118</c:v>
                </c:pt>
                <c:pt idx="8" formatCode="0.0">
                  <c:v>118</c:v>
                </c:pt>
                <c:pt idx="9" formatCode="0.0">
                  <c:v>118</c:v>
                </c:pt>
              </c:numCache>
            </c:numRef>
          </c:val>
        </c:ser>
        <c:axId val="134662016"/>
        <c:axId val="134663552"/>
      </c:barChart>
      <c:catAx>
        <c:axId val="134662016"/>
        <c:scaling>
          <c:orientation val="minMax"/>
        </c:scaling>
        <c:axPos val="l"/>
        <c:numFmt formatCode="0%" sourceLinked="1"/>
        <c:tickLblPos val="nextTo"/>
        <c:crossAx val="134663552"/>
        <c:crosses val="autoZero"/>
        <c:auto val="1"/>
        <c:lblAlgn val="ctr"/>
        <c:lblOffset val="100"/>
      </c:catAx>
      <c:valAx>
        <c:axId val="134663552"/>
        <c:scaling>
          <c:orientation val="minMax"/>
        </c:scaling>
        <c:axPos val="b"/>
        <c:numFmt formatCode="General" sourceLinked="1"/>
        <c:tickLblPos val="nextTo"/>
        <c:crossAx val="134662016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факт</c:v>
                </c:pt>
                <c:pt idx="7">
                  <c:v>2023 план</c:v>
                </c:pt>
                <c:pt idx="8">
                  <c:v>2024 план</c:v>
                </c:pt>
                <c:pt idx="9">
                  <c:v>2025 план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2.2999999999999998</c:v>
                </c:pt>
                <c:pt idx="6">
                  <c:v>28.5</c:v>
                </c:pt>
                <c:pt idx="7" formatCode="0.0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box"/>
        <c:axId val="137257344"/>
        <c:axId val="137258880"/>
        <c:axId val="0"/>
      </c:bar3DChart>
      <c:catAx>
        <c:axId val="137257344"/>
        <c:scaling>
          <c:orientation val="minMax"/>
        </c:scaling>
        <c:axPos val="l"/>
        <c:tickLblPos val="nextTo"/>
        <c:crossAx val="137258880"/>
        <c:crosses val="autoZero"/>
        <c:auto val="1"/>
        <c:lblAlgn val="ctr"/>
        <c:lblOffset val="100"/>
      </c:catAx>
      <c:valAx>
        <c:axId val="137258880"/>
        <c:scaling>
          <c:orientation val="minMax"/>
        </c:scaling>
        <c:axPos val="b"/>
        <c:majorGridlines/>
        <c:numFmt formatCode="General" sourceLinked="1"/>
        <c:tickLblPos val="nextTo"/>
        <c:crossAx val="13725734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>ПРОЕКТ </a:t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</a:t>
          </a:r>
          <a:r>
            <a:rPr lang="ru-RU" i="1" baseline="0" dirty="0" smtClean="0"/>
            <a:t>2023 </a:t>
          </a:r>
          <a:r>
            <a:rPr lang="ru-RU" i="1" baseline="0" dirty="0" smtClean="0"/>
            <a:t>год и плановый период </a:t>
          </a:r>
          <a:r>
            <a:rPr lang="ru-RU" i="1" baseline="0" dirty="0" smtClean="0"/>
            <a:t>2024 </a:t>
          </a:r>
          <a:r>
            <a:rPr lang="ru-RU" i="1" baseline="0" dirty="0" smtClean="0"/>
            <a:t>и </a:t>
          </a:r>
          <a:r>
            <a:rPr lang="ru-RU" i="1" baseline="0" dirty="0" smtClean="0"/>
            <a:t>2025 </a:t>
          </a:r>
          <a:r>
            <a:rPr lang="ru-RU" i="1" baseline="0" dirty="0" smtClean="0"/>
            <a:t>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имущество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 и плановый период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2024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</a:t>
                      </a:r>
                      <a:endParaRPr kumimoji="0" lang="ru-RU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2023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2025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2023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2025годы</a:t>
                      </a: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2025году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620 </a:t>
                      </a: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426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86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500198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4736,3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4380,1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4275,0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857,4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3900,7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3531,1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3417,6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4736,3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4380,1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4275,0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32968</TotalTime>
  <Words>776</Words>
  <Application>Microsoft Office PowerPoint</Application>
  <PresentationFormat>Экран (4:3)</PresentationFormat>
  <Paragraphs>183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2023 год и плановый период 2024 и 2025 годов :</vt:lpstr>
      <vt:lpstr>Основные понятия</vt:lpstr>
      <vt:lpstr>Проект бюджета на 2023 год и плановый период 2024 и 2025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2023 год и плановый период 2024 и 2025 годов, тыс.рублей </vt:lpstr>
      <vt:lpstr>Структура налоговых и неналоговых доходов бюджета Романовского сельского поселения Дубовского района в 2023 году, тыс. рублей</vt:lpstr>
      <vt:lpstr>Структура налоговых и неналоговых доходов бюджета Романовского сельского поселения Дубовского района в 2024 году, тыс. рублей</vt:lpstr>
      <vt:lpstr>Структура налоговых и неналоговых доходов бюджета Романовского сельского поселения Дубовского района в 2025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2023 году, тыс.руб.</vt:lpstr>
      <vt:lpstr>Структура расходов бюджета в 2024 году, тыс.руб.</vt:lpstr>
      <vt:lpstr>Структура расходов бюджета в 2025году,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2025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260</cp:revision>
  <dcterms:created xsi:type="dcterms:W3CDTF">2014-05-16T12:09:48Z</dcterms:created>
  <dcterms:modified xsi:type="dcterms:W3CDTF">2023-01-19T08:27:26Z</dcterms:modified>
</cp:coreProperties>
</file>