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</c:numCache>
            </c:numRef>
          </c:val>
        </c:ser>
        <c:shape val="cylinder"/>
        <c:axId val="38249600"/>
        <c:axId val="38251136"/>
        <c:axId val="0"/>
      </c:bar3DChart>
      <c:catAx>
        <c:axId val="38249600"/>
        <c:scaling>
          <c:orientation val="minMax"/>
        </c:scaling>
        <c:axPos val="b"/>
        <c:numFmt formatCode="General" sourceLinked="1"/>
        <c:tickLblPos val="nextTo"/>
        <c:crossAx val="38251136"/>
        <c:crosses val="autoZero"/>
        <c:auto val="1"/>
        <c:lblAlgn val="ctr"/>
        <c:lblOffset val="100"/>
      </c:catAx>
      <c:valAx>
        <c:axId val="38251136"/>
        <c:scaling>
          <c:orientation val="minMax"/>
        </c:scaling>
        <c:axPos val="l"/>
        <c:majorGridlines/>
        <c:numFmt formatCode="General" sourceLinked="1"/>
        <c:tickLblPos val="nextTo"/>
        <c:crossAx val="38249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  <c:pt idx="5">
                  <c:v>1239.4000000000001</c:v>
                </c:pt>
              </c:numCache>
            </c:numRef>
          </c:val>
        </c:ser>
        <c:shape val="cylinder"/>
        <c:axId val="96201728"/>
        <c:axId val="96404224"/>
        <c:axId val="0"/>
      </c:bar3DChart>
      <c:catAx>
        <c:axId val="96201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6404224"/>
        <c:crosses val="autoZero"/>
        <c:auto val="1"/>
        <c:lblAlgn val="ctr"/>
        <c:lblOffset val="100"/>
      </c:catAx>
      <c:valAx>
        <c:axId val="96404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6201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</c:numCache>
            </c:numRef>
          </c:val>
        </c:ser>
        <c:shape val="box"/>
        <c:axId val="96433664"/>
        <c:axId val="96435200"/>
        <c:axId val="0"/>
      </c:bar3DChart>
      <c:catAx>
        <c:axId val="96433664"/>
        <c:scaling>
          <c:orientation val="minMax"/>
        </c:scaling>
        <c:axPos val="b"/>
        <c:numFmt formatCode="General" sourceLinked="1"/>
        <c:tickLblPos val="nextTo"/>
        <c:crossAx val="96435200"/>
        <c:crosses val="autoZero"/>
        <c:auto val="1"/>
        <c:lblAlgn val="ctr"/>
        <c:lblOffset val="100"/>
      </c:catAx>
      <c:valAx>
        <c:axId val="96435200"/>
        <c:scaling>
          <c:orientation val="minMax"/>
        </c:scaling>
        <c:axPos val="l"/>
        <c:majorGridlines/>
        <c:numFmt formatCode="0%" sourceLinked="1"/>
        <c:tickLblPos val="nextTo"/>
        <c:crossAx val="96433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2612,6тыс.руб</a:t>
            </a:r>
            <a:endParaRPr lang="ru-RU" dirty="0" smtClean="0"/>
          </a:p>
          <a:p>
            <a:pPr>
              <a:defRPr/>
            </a:pP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2612,6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806.4</c:v>
                </c:pt>
                <c:pt idx="1">
                  <c:v>33.200000000000003</c:v>
                </c:pt>
                <c:pt idx="2">
                  <c:v>1239.4000000000001</c:v>
                </c:pt>
                <c:pt idx="3">
                  <c:v>7.9</c:v>
                </c:pt>
                <c:pt idx="4">
                  <c:v>367.5</c:v>
                </c:pt>
                <c:pt idx="5" formatCode="0.0">
                  <c:v>171</c:v>
                </c:pt>
                <c:pt idx="6">
                  <c:v>48.8</c:v>
                </c:pt>
                <c:pt idx="7" formatCode="0.0">
                  <c:v>20.5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62E-2"/>
          <c:w val="0.33243511227763234"/>
          <c:h val="0.98919890448476544"/>
        </c:manualLayout>
      </c:layout>
      <c:txPr>
        <a:bodyPr/>
        <a:lstStyle/>
        <a:p>
          <a:pPr>
            <a:defRPr sz="85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</c:numCache>
            </c:numRef>
          </c:val>
        </c:ser>
        <c:overlap val="100"/>
        <c:axId val="64027264"/>
        <c:axId val="64385408"/>
      </c:barChart>
      <c:catAx>
        <c:axId val="640272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4385408"/>
        <c:crosses val="autoZero"/>
        <c:auto val="1"/>
        <c:lblAlgn val="ctr"/>
        <c:lblOffset val="100"/>
      </c:catAx>
      <c:valAx>
        <c:axId val="6438540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4027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3646567205415114"/>
          <c:y val="1.403505152816293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38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904,3</c:v>
                </c:pt>
              </c:strCache>
            </c:strRef>
          </c:tx>
          <c:dLbls>
            <c:dLblPos val="bestFit"/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гос.пошлина</c:v>
                </c:pt>
                <c:pt idx="5">
                  <c:v>доходы от аренды земельных участков после разграничения</c:v>
                </c:pt>
                <c:pt idx="6">
                  <c:v>штрафы.санкции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200.2</c:v>
                </c:pt>
                <c:pt idx="1">
                  <c:v>280.3</c:v>
                </c:pt>
                <c:pt idx="2" formatCode="General">
                  <c:v>17.7</c:v>
                </c:pt>
                <c:pt idx="3" formatCode="General">
                  <c:v>352</c:v>
                </c:pt>
                <c:pt idx="4" formatCode="General">
                  <c:v>0.8</c:v>
                </c:pt>
                <c:pt idx="5" formatCode="General">
                  <c:v>43.3</c:v>
                </c:pt>
                <c:pt idx="6">
                  <c:v>10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59"/>
          <c:y val="0"/>
          <c:w val="0.41841587235806105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</c:numCache>
            </c:numRef>
          </c:val>
        </c:ser>
        <c:shape val="box"/>
        <c:axId val="67348736"/>
        <c:axId val="67354624"/>
        <c:axId val="0"/>
      </c:bar3DChart>
      <c:catAx>
        <c:axId val="67348736"/>
        <c:scaling>
          <c:orientation val="minMax"/>
        </c:scaling>
        <c:axPos val="b"/>
        <c:numFmt formatCode="General" sourceLinked="1"/>
        <c:tickLblPos val="nextTo"/>
        <c:crossAx val="67354624"/>
        <c:crosses val="autoZero"/>
        <c:auto val="1"/>
        <c:lblAlgn val="ctr"/>
        <c:lblOffset val="100"/>
      </c:catAx>
      <c:valAx>
        <c:axId val="67354624"/>
        <c:scaling>
          <c:orientation val="minMax"/>
        </c:scaling>
        <c:axPos val="l"/>
        <c:majorGridlines/>
        <c:numFmt formatCode="General" sourceLinked="1"/>
        <c:tickLblPos val="nextTo"/>
        <c:crossAx val="67348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  <c:pt idx="5">
                  <c:v>200.2</c:v>
                </c:pt>
              </c:numCache>
            </c:numRef>
          </c:val>
        </c:ser>
        <c:shape val="pyramid"/>
        <c:axId val="95946624"/>
        <c:axId val="95948160"/>
        <c:axId val="0"/>
      </c:bar3DChart>
      <c:catAx>
        <c:axId val="95946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948160"/>
        <c:crosses val="autoZero"/>
        <c:auto val="1"/>
        <c:lblAlgn val="ctr"/>
        <c:lblOffset val="100"/>
      </c:catAx>
      <c:valAx>
        <c:axId val="95948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946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  <c:pt idx="5">
                  <c:v>369.6</c:v>
                </c:pt>
              </c:numCache>
            </c:numRef>
          </c:val>
        </c:ser>
        <c:shape val="cone"/>
        <c:axId val="95971968"/>
        <c:axId val="95973760"/>
        <c:axId val="0"/>
      </c:bar3DChart>
      <c:catAx>
        <c:axId val="95971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973760"/>
        <c:crosses val="autoZero"/>
        <c:auto val="1"/>
        <c:lblAlgn val="ctr"/>
        <c:lblOffset val="100"/>
      </c:catAx>
      <c:valAx>
        <c:axId val="95973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971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42.4</c:v>
                </c:pt>
                <c:pt idx="1">
                  <c:v>0.3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Лист1!$F$2:$F$7</c:f>
              <c:numCache>
                <c:formatCode>General</c:formatCode>
                <c:ptCount val="6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Лист1!$G$2:$G$7</c:f>
              <c:numCache>
                <c:formatCode>General</c:formatCode>
                <c:ptCount val="6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Лист1!$H$2:$H$7</c:f>
              <c:numCache>
                <c:formatCode>General</c:formatCode>
                <c:ptCount val="6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Лист1!$I$2:$I$7</c:f>
              <c:numCache>
                <c:formatCode>General</c:formatCode>
                <c:ptCount val="6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Лист1!$J$2:$J$7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Лист1!$K$2:$K$7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</c:numCache>
            </c:numRef>
          </c:val>
        </c:ser>
        <c:shape val="box"/>
        <c:axId val="96010624"/>
        <c:axId val="96012160"/>
        <c:axId val="0"/>
      </c:bar3DChart>
      <c:catAx>
        <c:axId val="96010624"/>
        <c:scaling>
          <c:orientation val="minMax"/>
        </c:scaling>
        <c:axPos val="b"/>
        <c:numFmt formatCode="General" sourceLinked="1"/>
        <c:tickLblPos val="nextTo"/>
        <c:crossAx val="96012160"/>
        <c:crosses val="autoZero"/>
        <c:auto val="1"/>
        <c:lblAlgn val="ctr"/>
        <c:lblOffset val="100"/>
      </c:catAx>
      <c:valAx>
        <c:axId val="96012160"/>
        <c:scaling>
          <c:orientation val="minMax"/>
        </c:scaling>
        <c:axPos val="l"/>
        <c:majorGridlines/>
        <c:numFmt formatCode="General" sourceLinked="1"/>
        <c:tickLblPos val="nextTo"/>
        <c:crossAx val="9601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066"/>
          <c:y val="1.2748009254091567E-2"/>
          <c:w val="0.27810574025469037"/>
          <c:h val="0.987251990745908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5886,7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6943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01E-3"/>
          <c:y val="9.3271205820899525E-2"/>
          <c:w val="0.58973250243136277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5357,7 тыс.рублей</c:v>
                </c:pt>
              </c:strCache>
            </c:strRef>
          </c:tx>
          <c:explosion val="25"/>
          <c:dLbls>
            <c:spPr>
              <a:solidFill>
                <a:srgbClr val="FF0000"/>
              </a:solidFill>
            </c:spPr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3359.4</c:v>
                </c:pt>
                <c:pt idx="1">
                  <c:v>69.599999999999994</c:v>
                </c:pt>
                <c:pt idx="2">
                  <c:v>33.200000000000003</c:v>
                </c:pt>
                <c:pt idx="3">
                  <c:v>367.5</c:v>
                </c:pt>
                <c:pt idx="4">
                  <c:v>754.8</c:v>
                </c:pt>
                <c:pt idx="5">
                  <c:v>7.9</c:v>
                </c:pt>
                <c:pt idx="6">
                  <c:v>1239.4000000000001</c:v>
                </c:pt>
                <c:pt idx="7">
                  <c:v>54.5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71760474385166"/>
          <c:y val="0"/>
          <c:w val="0.34528239525614862"/>
          <c:h val="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  <c:pt idx="5">
                  <c:v>5886.7</c:v>
                </c:pt>
              </c:numCache>
            </c:numRef>
          </c:val>
        </c:ser>
        <c:marker val="1"/>
        <c:axId val="96187136"/>
        <c:axId val="96188672"/>
      </c:lineChart>
      <c:catAx>
        <c:axId val="96187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6188672"/>
        <c:crosses val="autoZero"/>
        <c:auto val="1"/>
        <c:lblAlgn val="ctr"/>
        <c:lblOffset val="100"/>
      </c:catAx>
      <c:valAx>
        <c:axId val="96188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6187136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rgbClr val="FFFF0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2014</a:t>
            </a:r>
            <a:r>
              <a:rPr lang="ru-RU" baseline="0" dirty="0" smtClean="0"/>
              <a:t> год и плановый период 2015 и 2016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вс 30.04.17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4000" b="1" i="1" u="sng" dirty="0" smtClean="0">
                <a:latin typeface="Batang" pitchFamily="18" charset="-127"/>
                <a:ea typeface="Batang" pitchFamily="18" charset="-127"/>
              </a:rPr>
              <a:t>Информация                                          об исполнении бюджета Романовского  сельского поселения                                                  за </a:t>
            </a:r>
            <a:r>
              <a:rPr lang="ru-RU" sz="4000" b="1" i="1" u="sng" dirty="0" smtClean="0">
                <a:latin typeface="Batang" pitchFamily="18" charset="-127"/>
                <a:ea typeface="Batang" pitchFamily="18" charset="-127"/>
              </a:rPr>
              <a:t>2016 </a:t>
            </a:r>
            <a:r>
              <a:rPr lang="ru-RU" sz="4000" b="1" i="1" u="sng" dirty="0" smtClean="0">
                <a:latin typeface="Batang" pitchFamily="18" charset="-127"/>
                <a:ea typeface="Batang" pitchFamily="18" charset="-127"/>
              </a:rPr>
              <a:t>год</a:t>
            </a:r>
            <a:endParaRPr lang="ru-RU" sz="4000" b="1" i="1" u="sng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</a:t>
            </a:r>
            <a:r>
              <a:rPr lang="ru-RU" sz="3200" b="1" dirty="0" smtClean="0"/>
              <a:t>2016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</a:t>
            </a:r>
            <a:r>
              <a:rPr lang="ru-RU" sz="2800" b="1" dirty="0" smtClean="0"/>
              <a:t>2016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 smtClean="0"/>
              <a:t>году составил </a:t>
            </a:r>
            <a:r>
              <a:rPr lang="ru-RU" sz="2800" b="1" i="1" dirty="0" smtClean="0"/>
              <a:t>904,3 тыс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2016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904,3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41"/>
          <a:ext cx="8229600" cy="40413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лиц-200,2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Акцизы-280,3 </a:t>
                      </a:r>
                      <a:r>
                        <a:rPr lang="ru-RU" dirty="0" smtClean="0"/>
                        <a:t>тыс.руб.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лиц-17,7тыс.рублей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налог-352,0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пошлина-0,8 тыс.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Неналоговые </a:t>
                      </a:r>
                      <a:r>
                        <a:rPr lang="ru-RU" dirty="0" smtClean="0"/>
                        <a:t>доходы-53,3тыс.рублей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23944</TotalTime>
  <Words>222</Words>
  <Application>Microsoft Office PowerPoint</Application>
  <PresentationFormat>Экран (4:3)</PresentationFormat>
  <Paragraphs>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2016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2016  году составил 904,3 тыс. руб</vt:lpstr>
      <vt:lpstr>Объем налоговых и неналоговых доходов  в 2016 году составил     904,3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2016 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2016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87</cp:revision>
  <dcterms:created xsi:type="dcterms:W3CDTF">2014-05-16T12:09:48Z</dcterms:created>
  <dcterms:modified xsi:type="dcterms:W3CDTF">2017-04-30T20:16:11Z</dcterms:modified>
</cp:coreProperties>
</file>